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458" r:id="rId2"/>
    <p:sldId id="518" r:id="rId3"/>
    <p:sldId id="557" r:id="rId4"/>
    <p:sldId id="570" r:id="rId5"/>
    <p:sldId id="572" r:id="rId6"/>
    <p:sldId id="571" r:id="rId7"/>
    <p:sldId id="585" r:id="rId8"/>
    <p:sldId id="555" r:id="rId9"/>
    <p:sldId id="590" r:id="rId10"/>
    <p:sldId id="589" r:id="rId11"/>
    <p:sldId id="573" r:id="rId12"/>
    <p:sldId id="574" r:id="rId13"/>
    <p:sldId id="575" r:id="rId14"/>
    <p:sldId id="579" r:id="rId15"/>
    <p:sldId id="577" r:id="rId16"/>
    <p:sldId id="576" r:id="rId17"/>
    <p:sldId id="578" r:id="rId18"/>
    <p:sldId id="580" r:id="rId19"/>
    <p:sldId id="581" r:id="rId20"/>
    <p:sldId id="583" r:id="rId21"/>
    <p:sldId id="584" r:id="rId22"/>
    <p:sldId id="586" r:id="rId23"/>
    <p:sldId id="587" r:id="rId24"/>
    <p:sldId id="588" r:id="rId25"/>
    <p:sldId id="515" r:id="rId26"/>
    <p:sldId id="591" r:id="rId27"/>
    <p:sldId id="552" r:id="rId28"/>
  </p:sldIdLst>
  <p:sldSz cx="12192000" cy="6858000"/>
  <p:notesSz cx="6797675" cy="9926638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FFFF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35" autoAdjust="0"/>
    <p:restoredTop sz="91566" autoAdjust="0"/>
  </p:normalViewPr>
  <p:slideViewPr>
    <p:cSldViewPr snapToGrid="0">
      <p:cViewPr>
        <p:scale>
          <a:sx n="75" d="100"/>
          <a:sy n="75" d="100"/>
        </p:scale>
        <p:origin x="1596" y="6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49689" y="1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EC184B-5AA8-4E14-B8B1-8130295DF46C}" type="datetimeFigureOut">
              <a:rPr lang="de-DE" smtClean="0"/>
              <a:t>10.04.2024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49689" y="9429750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E0DE4A-1DD4-4198-B66C-B1DAE170B9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6500851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60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gif>
</file>

<file path=ppt/media/image24.png>
</file>

<file path=ppt/media/image25.png>
</file>

<file path=ppt/media/image26.png>
</file>

<file path=ppt/media/image27.gi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20.png>
</file>

<file path=ppt/media/image33.png>
</file>

<file path=ppt/media/image34.gif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1F14B5-142B-4869-B7EE-568845055722}" type="datetimeFigureOut">
              <a:rPr lang="de-DE" smtClean="0"/>
              <a:t>10.04.2024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1243013"/>
            <a:ext cx="5946775" cy="3346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77195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4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41D50F-0ABE-4702-B293-1B991662189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5774029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01080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- Der Einfachheit halber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- Betrachten Sie eine einzelne Einheit in der ersten Schicht eines neuronalen Netzes, die als Eingabe nur die Pixelwerte aus einem </a:t>
            </a:r>
            <a:r>
              <a:rPr lang="de-DE" b="1" dirty="0" smtClean="0"/>
              <a:t>kleinen rechteckigen Bereich (Patch) </a:t>
            </a:r>
            <a:r>
              <a:rPr lang="de-DE" dirty="0" smtClean="0"/>
              <a:t>des Bildes erhält.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17623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wenn sich a ändert, wird sich b nicht ändern.                    eine Funktion durchlaufen lassen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2005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- Der Einfachheit halber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- Betrachten Sie eine einzelne Einheit in der ersten Schicht eines neuronalen Netzes, die als Eingabe nur die Pixelwerte aus einem </a:t>
            </a:r>
            <a:r>
              <a:rPr lang="de-DE" b="1" dirty="0" smtClean="0"/>
              <a:t>kleinen rechteckigen Bereich (Patch) </a:t>
            </a:r>
            <a:r>
              <a:rPr lang="de-DE" dirty="0" smtClean="0"/>
              <a:t>des Bildes erhält.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01793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01009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- Der Einfachheit halber (</a:t>
            </a:r>
            <a:r>
              <a:rPr lang="en-US" dirty="0" smtClean="0"/>
              <a:t>For the sake of simplicity</a:t>
            </a:r>
            <a:r>
              <a:rPr lang="de-DE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- Betrachten Sie eine einzelne Einheit in der ersten Schicht eines neuronalen Netzes, die als Eingabe nur die Pixelwerte aus einem </a:t>
            </a:r>
            <a:r>
              <a:rPr lang="de-DE" b="1" dirty="0" smtClean="0"/>
              <a:t>kleinen rechteckigen Bereich (Patch) </a:t>
            </a:r>
            <a:r>
              <a:rPr lang="de-DE" dirty="0" smtClean="0"/>
              <a:t>des Bildes erhält.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0896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54025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24846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42488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https://github.com/vdumoulin/conv_arithmetic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54779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https://github.com/vdumoulin/conv_arithmetic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00424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69224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https://github.com/vdumoulin/conv_arithmetic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74169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https://github.com/vdumoulin/conv_arithmetic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7332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3990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746763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11240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grundlegende Manipulationen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4518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Illustration representing the fully connected layer's input multiplied by the weights matrix to receive the output vector. </a:t>
            </a:r>
            <a:endParaRPr lang="de-DE" sz="120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55725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Grundlegende Logikgatter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02546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Transponierte Matrix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24172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Grundlegende Logikgatter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11703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Grundlegende Logikgatter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30477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Grundlegende Logikgatter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4729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8EBCCD-CF1B-4431-9250-74CA28C4C2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BDCFF67-AD1E-41A2-8D0C-FF2ABC0B1C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LID4096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BCDA29-FA30-42C0-A9A2-B3EDDBBFA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0CF-0815-4DB6-ACF7-979553912F6E}" type="datetime1">
              <a:rPr lang="LID4096" smtClean="0"/>
              <a:t>04/10/2024</a:t>
            </a:fld>
            <a:endParaRPr lang="LID4096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9D93312-BB33-4B3E-957D-05CB8ED5D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B9893DF-03DD-4A77-8342-2AA2CB117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044254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91BAED-7ED4-45B9-B576-AA4457F74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B305616-191A-4819-98F6-10044E8EB3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98E7768-D6E5-4F30-82BC-99B8A8826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99638-3488-43ED-AEE3-AF0E6B2FE3A9}" type="datetime1">
              <a:rPr lang="LID4096" smtClean="0"/>
              <a:t>04/10/2024</a:t>
            </a:fld>
            <a:endParaRPr lang="LID4096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5A565D-EC83-46CE-89DD-4AB316C0B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3FEF47-E5B2-4947-BCFF-E2EE3E770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88275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2AAAEE4-7ABC-4D96-8AE6-37D9974D47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795BB09-3F5C-4E38-8231-A447AAC1EC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222818-341D-44BE-94BC-773169D20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A2ABB-DD1C-4889-94CA-7F7105A48CC1}" type="datetime1">
              <a:rPr lang="LID4096" smtClean="0"/>
              <a:t>04/10/2024</a:t>
            </a:fld>
            <a:endParaRPr lang="LID4096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00D2D07-B232-4347-866B-7687B88CE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5CC79C9-A59F-4632-832E-B3F83A7A9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63548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F7266A-BA41-48CD-AC8F-360C562BD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7324E96-AF77-43C2-B910-C8CFC0924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D60E50-4C3F-4E50-9408-8306BDDFA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C884-F6BD-40AD-B22D-58B4789C3EAE}" type="datetime1">
              <a:rPr lang="LID4096" smtClean="0"/>
              <a:t>04/10/2024</a:t>
            </a:fld>
            <a:endParaRPr lang="LID4096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C40A64D-F833-4ECC-B926-B5C421BBE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1EA815D-3041-4334-8001-E6BD9DEDE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611578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08E433-F241-428E-A387-B1AA7612B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D52D6BF-ABFB-4DCD-BB57-C359745C2E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0A6D20F-F0CA-486B-A993-0ECAFA39B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65CAD-18A5-4B04-BA8B-2BC008F5C07D}" type="datetime1">
              <a:rPr lang="LID4096" smtClean="0"/>
              <a:t>04/10/2024</a:t>
            </a:fld>
            <a:endParaRPr lang="LID4096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CD9BD6-EA80-434A-91EC-008965D8F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9CDDF18-11A0-479A-9CC0-11ACCB74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68037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E67E86-11F5-4227-93B0-7B41525AB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A36A758-72C8-4E9F-915B-7F00852D53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F31A4F4-4BF4-4C55-A99E-3130ADFFA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6E94338-906C-4E24-8EDB-D6A564C97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FC84A-24F5-4119-A946-CB3B7D9D1E98}" type="datetime1">
              <a:rPr lang="LID4096" smtClean="0"/>
              <a:t>04/10/2024</a:t>
            </a:fld>
            <a:endParaRPr lang="LID4096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F3285E4-2F3C-4B41-B24B-4D5BA5F00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E3D1665-B27F-4574-802F-EC991489D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91215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EDFEF0-4B82-47E4-9883-9497B2B9A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61BF02-794B-415A-A482-A90B28482A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046244D-3068-4C59-B4E0-129CCBA1CF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63B9204-CFF4-4122-9928-732EB80B09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847B85E-F230-4FFD-9BA5-BA6D75FCF6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5F0F0E3-92CA-448F-A414-C41C2416D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474D5-2231-47B6-959C-37DE8D4ED8BC}" type="datetime1">
              <a:rPr lang="LID4096" smtClean="0"/>
              <a:t>04/10/2024</a:t>
            </a:fld>
            <a:endParaRPr lang="LID4096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5536322-8D52-4C49-8FBE-5CF17FB05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CB0FE96-A3AF-4D5E-A6E6-897F8644E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61444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BC984A-B02C-4CBD-9416-7A0706CD2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0F43281-A63F-4795-BC27-22F92CF9B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9B03F-CFBF-435A-B2DA-1A7324C913D6}" type="datetime1">
              <a:rPr lang="LID4096" smtClean="0"/>
              <a:t>04/10/2024</a:t>
            </a:fld>
            <a:endParaRPr lang="LID4096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F007202-1C7C-4B6F-98B0-F737049AA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E56A5B-25BA-43A2-9355-2D3365777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08306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3B1D09A-9A84-4D88-AE7E-53DA46623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D8B3C-1D55-4D80-8F12-628D73E30D7A}" type="datetime1">
              <a:rPr lang="LID4096" smtClean="0"/>
              <a:t>04/10/2024</a:t>
            </a:fld>
            <a:endParaRPr lang="LID4096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18FC99A-84C6-4D8C-B4DA-2A61FD2C5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554AD58-A540-43DC-AB60-928303250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82329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D389AB-664A-4D9D-9201-7609F566D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092A15-CB6A-47DC-A645-20BAF7CEE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A3817E9-D8C5-4278-9DD5-173F029A5C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D522B51-C3AA-4E66-8903-4695F7238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B174A-77C8-4DF1-945D-40FB50564710}" type="datetime1">
              <a:rPr lang="LID4096" smtClean="0"/>
              <a:t>04/10/2024</a:t>
            </a:fld>
            <a:endParaRPr lang="LID4096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2740CEF-C7AB-4256-A64F-87CD7042D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C901A36-12CA-42ED-A3B7-6A8C363DC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69334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44D89C-C75B-4B52-BFC8-75D3A1404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7349446-D2A8-4A4D-A34C-6B35C4C181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3373811-8F5A-4966-90D8-23D8A09E91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43EE30A-2C39-4D8E-A83D-DFAC3BA8C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B8E3E-80EA-4644-A9B9-EDFF00352DF7}" type="datetime1">
              <a:rPr lang="LID4096" smtClean="0"/>
              <a:t>04/10/2024</a:t>
            </a:fld>
            <a:endParaRPr lang="LID4096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55979F2-5293-4442-BF6A-3824AB180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784CFAE-538B-49E6-8BF9-8F18B6DB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565685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CAA9D72-8677-450F-96A8-2D9A45CE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EA08ED0-4F2C-43C7-B392-F7AD835D89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4B8AA86-E31E-4CC1-B19D-C87C20A3D0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98612-48E1-4E8F-A430-66E22BCE7626}" type="datetime1">
              <a:rPr lang="LID4096" smtClean="0"/>
              <a:t>04/10/2024</a:t>
            </a:fld>
            <a:endParaRPr lang="LID4096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0576809-A92D-4751-94DA-A7C09A9CBE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B6486D5-B751-4E3C-A713-6D6D7B676A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140545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0.png"/><Relationship Id="rId5" Type="http://schemas.openxmlformats.org/officeDocument/2006/relationships/image" Target="../media/image160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1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gif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NUL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../media/image24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gif"/><Relationship Id="rId3" Type="http://schemas.openxmlformats.org/officeDocument/2006/relationships/image" Target="../media/image1.png"/><Relationship Id="rId7" Type="http://schemas.openxmlformats.org/officeDocument/2006/relationships/image" Target="../media/image21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1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3.png"/><Relationship Id="rId9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gif"/><Relationship Id="rId5" Type="http://schemas.openxmlformats.org/officeDocument/2006/relationships/image" Target="../media/image21.gif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gif"/><Relationship Id="rId5" Type="http://schemas.openxmlformats.org/officeDocument/2006/relationships/image" Target="../media/image320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.wikipedia.org/wiki/Logikgatter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53261F29-7527-4A60-A4C8-F77E4B4E3EC1}"/>
              </a:ext>
            </a:extLst>
          </p:cNvPr>
          <p:cNvSpPr txBox="1"/>
          <p:nvPr/>
        </p:nvSpPr>
        <p:spPr>
          <a:xfrm>
            <a:off x="1065749" y="1784153"/>
            <a:ext cx="1008750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 err="1" smtClean="0">
                <a:solidFill>
                  <a:schemeClr val="accent1">
                    <a:lumMod val="75000"/>
                  </a:schemeClr>
                </a:solidFill>
              </a:rPr>
              <a:t>Convolutional</a:t>
            </a:r>
            <a:r>
              <a:rPr lang="de-DE" sz="6000" b="1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de-DE" sz="6000" b="1" dirty="0" err="1" smtClean="0">
                <a:solidFill>
                  <a:schemeClr val="accent1">
                    <a:lumMod val="75000"/>
                  </a:schemeClr>
                </a:solidFill>
              </a:rPr>
              <a:t>Neural</a:t>
            </a:r>
            <a:r>
              <a:rPr lang="de-DE" sz="6000" b="1" dirty="0" smtClean="0">
                <a:solidFill>
                  <a:schemeClr val="accent1">
                    <a:lumMod val="75000"/>
                  </a:schemeClr>
                </a:solidFill>
              </a:rPr>
              <a:t> Network</a:t>
            </a:r>
          </a:p>
          <a:p>
            <a:pPr algn="ctr"/>
            <a:r>
              <a:rPr lang="de-DE" sz="6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-- Filters</a:t>
            </a:r>
            <a:r>
              <a:rPr lang="de-DE" sz="8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de-DE" sz="8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117" y="223235"/>
            <a:ext cx="1503265" cy="601306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605" y="68012"/>
            <a:ext cx="1457476" cy="756529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8959362" y="5796704"/>
            <a:ext cx="2886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02060"/>
                </a:solidFill>
              </a:rPr>
              <a:t>SD62-1	 Dr. Lingquan Zhao</a:t>
            </a:r>
            <a:endParaRPr lang="de-DE" i="1" dirty="0">
              <a:solidFill>
                <a:srgbClr val="002060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0660098" y="6231939"/>
            <a:ext cx="1253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smtClean="0">
                <a:solidFill>
                  <a:srgbClr val="002060"/>
                </a:solidFill>
              </a:rPr>
              <a:t>10.04.2024</a:t>
            </a:r>
            <a:endParaRPr lang="de-DE" sz="1600" i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5168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10</a:t>
            </a:fld>
            <a:endParaRPr lang="LID4096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0B46CA9-781D-4D80-8081-35CD215EFBAE}"/>
              </a:ext>
            </a:extLst>
          </p:cNvPr>
          <p:cNvSpPr txBox="1"/>
          <p:nvPr/>
        </p:nvSpPr>
        <p:spPr>
          <a:xfrm>
            <a:off x="766355" y="507962"/>
            <a:ext cx="4784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Luftbilder</a:t>
            </a:r>
            <a:endParaRPr lang="de-DE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766355" y="1526371"/>
            <a:ext cx="10587445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de-DE" b="1" dirty="0">
              <a:solidFill>
                <a:srgbClr val="002060"/>
              </a:solidFill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de-DE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ein Farbbild </a:t>
            </a:r>
            <a:r>
              <a:rPr lang="de-DE" b="1" dirty="0">
                <a:solidFill>
                  <a:srgbClr val="002060"/>
                </a:solidFill>
              </a:rPr>
              <a:t>mit 10</a:t>
            </a:r>
            <a:r>
              <a:rPr lang="de-DE" b="1" baseline="30000" dirty="0">
                <a:solidFill>
                  <a:srgbClr val="002060"/>
                </a:solidFill>
              </a:rPr>
              <a:t>3</a:t>
            </a:r>
            <a:r>
              <a:rPr lang="de-DE" b="1" dirty="0">
                <a:solidFill>
                  <a:srgbClr val="002060"/>
                </a:solidFill>
              </a:rPr>
              <a:t> × 10</a:t>
            </a:r>
            <a:r>
              <a:rPr lang="de-DE" b="1" baseline="30000" dirty="0">
                <a:solidFill>
                  <a:srgbClr val="002060"/>
                </a:solidFill>
              </a:rPr>
              <a:t>3</a:t>
            </a:r>
            <a:r>
              <a:rPr lang="de-DE" b="1" dirty="0">
                <a:solidFill>
                  <a:srgbClr val="002060"/>
                </a:solidFill>
              </a:rPr>
              <a:t> Pixeln, von denen jedes drei Werte hat, die den Intensitäten von Rot, Grün und Blau entsprechen. </a:t>
            </a:r>
            <a:endParaRPr lang="de-DE" b="1" dirty="0" smtClean="0">
              <a:solidFill>
                <a:srgbClr val="002060"/>
              </a:solidFill>
            </a:endParaRPr>
          </a:p>
          <a:p>
            <a:pPr marL="285750" indent="-285750" algn="just">
              <a:buFont typeface="Symbol" panose="05050102010706020507" pitchFamily="18" charset="2"/>
              <a:buChar char="-"/>
            </a:pPr>
            <a:r>
              <a:rPr lang="de-DE" b="1" dirty="0" smtClean="0">
                <a:solidFill>
                  <a:srgbClr val="002060"/>
                </a:solidFill>
              </a:rPr>
              <a:t>Die </a:t>
            </a:r>
            <a:r>
              <a:rPr lang="de-DE" b="1" dirty="0">
                <a:solidFill>
                  <a:srgbClr val="002060"/>
                </a:solidFill>
              </a:rPr>
              <a:t>erste versteckte Schicht des Netzes hat 1.000 versteckte Knoten, dann haben wir bereits 3 × 10</a:t>
            </a:r>
            <a:r>
              <a:rPr lang="de-DE" b="1" baseline="30000" dirty="0">
                <a:solidFill>
                  <a:srgbClr val="002060"/>
                </a:solidFill>
              </a:rPr>
              <a:t>9</a:t>
            </a:r>
            <a:r>
              <a:rPr lang="de-DE" b="1" dirty="0">
                <a:solidFill>
                  <a:srgbClr val="002060"/>
                </a:solidFill>
              </a:rPr>
              <a:t> Gewichte in der ersten Schicht.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b="1" dirty="0" smtClean="0">
              <a:solidFill>
                <a:srgbClr val="002060"/>
              </a:solidFill>
            </a:endParaRPr>
          </a:p>
          <a:p>
            <a:endParaRPr lang="de-DE" b="1" dirty="0">
              <a:solidFill>
                <a:srgbClr val="00206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Luftbild </a:t>
            </a:r>
            <a:r>
              <a:rPr lang="de-DE" b="1" dirty="0">
                <a:solidFill>
                  <a:srgbClr val="002060"/>
                </a:solidFill>
              </a:rPr>
              <a:t>(</a:t>
            </a:r>
            <a:r>
              <a:rPr lang="de-DE" b="1" dirty="0" smtClean="0">
                <a:solidFill>
                  <a:srgbClr val="002060"/>
                </a:solidFill>
              </a:rPr>
              <a:t>DOP20, 1km </a:t>
            </a:r>
            <a:r>
              <a:rPr lang="de-DE" b="1" dirty="0">
                <a:solidFill>
                  <a:srgbClr val="002060"/>
                </a:solidFill>
              </a:rPr>
              <a:t>* 1km)</a:t>
            </a:r>
            <a:r>
              <a:rPr lang="de-DE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b="1" dirty="0">
                <a:solidFill>
                  <a:srgbClr val="002060"/>
                </a:solidFill>
              </a:rPr>
              <a:t>mit </a:t>
            </a:r>
            <a:r>
              <a:rPr lang="de-DE" b="1" dirty="0" smtClean="0">
                <a:solidFill>
                  <a:srgbClr val="002060"/>
                </a:solidFill>
              </a:rPr>
              <a:t>5*10</a:t>
            </a:r>
            <a:r>
              <a:rPr lang="de-DE" b="1" baseline="30000" dirty="0" smtClean="0">
                <a:solidFill>
                  <a:srgbClr val="002060"/>
                </a:solidFill>
              </a:rPr>
              <a:t>3</a:t>
            </a:r>
            <a:r>
              <a:rPr lang="de-DE" b="1" dirty="0" smtClean="0">
                <a:solidFill>
                  <a:srgbClr val="002060"/>
                </a:solidFill>
              </a:rPr>
              <a:t> </a:t>
            </a:r>
            <a:r>
              <a:rPr lang="de-DE" b="1" dirty="0">
                <a:solidFill>
                  <a:srgbClr val="002060"/>
                </a:solidFill>
              </a:rPr>
              <a:t>× </a:t>
            </a:r>
            <a:r>
              <a:rPr lang="de-DE" b="1" dirty="0" smtClean="0">
                <a:solidFill>
                  <a:srgbClr val="002060"/>
                </a:solidFill>
              </a:rPr>
              <a:t>5*10</a:t>
            </a:r>
            <a:r>
              <a:rPr lang="de-DE" b="1" baseline="30000" dirty="0" smtClean="0">
                <a:solidFill>
                  <a:srgbClr val="002060"/>
                </a:solidFill>
              </a:rPr>
              <a:t>3</a:t>
            </a:r>
            <a:r>
              <a:rPr lang="de-DE" b="1" dirty="0" smtClean="0">
                <a:solidFill>
                  <a:srgbClr val="002060"/>
                </a:solidFill>
              </a:rPr>
              <a:t> Pixeln, </a:t>
            </a:r>
            <a:r>
              <a:rPr lang="de-DE" b="1" dirty="0">
                <a:solidFill>
                  <a:srgbClr val="002060"/>
                </a:solidFill>
              </a:rPr>
              <a:t>von denen jedes drei Werte hat, die den Intensitäten von Rot, Grün und Blau entsprechen. </a:t>
            </a: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b="1" dirty="0">
                <a:solidFill>
                  <a:srgbClr val="002060"/>
                </a:solidFill>
              </a:rPr>
              <a:t>Die erste versteckte Schicht des Netzes hat 1.000 versteckte Knoten, dann haben wir bereits </a:t>
            </a:r>
            <a:r>
              <a:rPr lang="de-DE" b="1" dirty="0" smtClean="0">
                <a:solidFill>
                  <a:srgbClr val="002060"/>
                </a:solidFill>
              </a:rPr>
              <a:t>7,5 </a:t>
            </a:r>
            <a:r>
              <a:rPr lang="de-DE" b="1" dirty="0">
                <a:solidFill>
                  <a:srgbClr val="002060"/>
                </a:solidFill>
              </a:rPr>
              <a:t>× </a:t>
            </a:r>
            <a:r>
              <a:rPr lang="de-DE" b="1" dirty="0" smtClean="0">
                <a:solidFill>
                  <a:srgbClr val="002060"/>
                </a:solidFill>
              </a:rPr>
              <a:t>10</a:t>
            </a:r>
            <a:r>
              <a:rPr lang="de-DE" b="1" baseline="30000" dirty="0" smtClean="0">
                <a:solidFill>
                  <a:srgbClr val="002060"/>
                </a:solidFill>
              </a:rPr>
              <a:t>10</a:t>
            </a:r>
            <a:r>
              <a:rPr lang="de-DE" b="1" dirty="0" smtClean="0">
                <a:solidFill>
                  <a:srgbClr val="002060"/>
                </a:solidFill>
              </a:rPr>
              <a:t> </a:t>
            </a:r>
            <a:r>
              <a:rPr lang="de-DE" b="1" dirty="0">
                <a:solidFill>
                  <a:srgbClr val="002060"/>
                </a:solidFill>
              </a:rPr>
              <a:t>Gewichte in der ersten Schicht.</a:t>
            </a:r>
          </a:p>
          <a:p>
            <a:endParaRPr lang="de-DE" b="1" dirty="0">
              <a:solidFill>
                <a:srgbClr val="002060"/>
              </a:solidFill>
            </a:endParaRPr>
          </a:p>
          <a:p>
            <a:r>
              <a:rPr lang="de-DE" sz="1600" dirty="0" smtClean="0">
                <a:solidFill>
                  <a:schemeClr val="accent1">
                    <a:lumMod val="75000"/>
                  </a:schemeClr>
                </a:solidFill>
              </a:rPr>
              <a:t>Digitale </a:t>
            </a:r>
            <a:r>
              <a:rPr lang="de-DE" sz="1600" dirty="0" err="1">
                <a:solidFill>
                  <a:schemeClr val="accent1">
                    <a:lumMod val="75000"/>
                  </a:schemeClr>
                </a:solidFill>
              </a:rPr>
              <a:t>Orthophotos</a:t>
            </a:r>
            <a:r>
              <a:rPr lang="de-DE" sz="1600" dirty="0">
                <a:solidFill>
                  <a:schemeClr val="accent1">
                    <a:lumMod val="75000"/>
                  </a:schemeClr>
                </a:solidFill>
              </a:rPr>
              <a:t> Bodenauflösung 20 cm (DOP20</a:t>
            </a:r>
            <a:r>
              <a:rPr lang="de-DE" sz="1600" dirty="0" smtClean="0">
                <a:solidFill>
                  <a:schemeClr val="accent1">
                    <a:lumMod val="75000"/>
                  </a:schemeClr>
                </a:solidFill>
              </a:rPr>
              <a:t>): mit </a:t>
            </a:r>
            <a:r>
              <a:rPr lang="de-DE" sz="1600" dirty="0">
                <a:solidFill>
                  <a:schemeClr val="accent1">
                    <a:lumMod val="75000"/>
                  </a:schemeClr>
                </a:solidFill>
              </a:rPr>
              <a:t>einer Bodenauflösung von 20 cm (</a:t>
            </a:r>
            <a:r>
              <a:rPr lang="de-DE" sz="1600" dirty="0" smtClean="0">
                <a:solidFill>
                  <a:schemeClr val="accent1">
                    <a:lumMod val="75000"/>
                  </a:schemeClr>
                </a:solidFill>
              </a:rPr>
              <a:t>1 Bildpixel </a:t>
            </a:r>
            <a:r>
              <a:rPr lang="de-DE" sz="1600" dirty="0">
                <a:solidFill>
                  <a:schemeClr val="accent1">
                    <a:lumMod val="75000"/>
                  </a:schemeClr>
                </a:solidFill>
              </a:rPr>
              <a:t>= 20 cm x 20 </a:t>
            </a:r>
            <a:r>
              <a:rPr lang="de-DE" sz="1600" dirty="0" smtClean="0">
                <a:solidFill>
                  <a:schemeClr val="accent1">
                    <a:lumMod val="75000"/>
                  </a:schemeClr>
                </a:solidFill>
              </a:rPr>
              <a:t>cm)</a:t>
            </a:r>
          </a:p>
          <a:p>
            <a:pPr marL="285750" indent="-285750">
              <a:buFont typeface="Symbol" panose="05050102010706020507" pitchFamily="18" charset="2"/>
              <a:buChar char="-"/>
            </a:pPr>
            <a:endParaRPr lang="de-DE" b="1" i="0" dirty="0">
              <a:solidFill>
                <a:srgbClr val="002060"/>
              </a:solidFill>
              <a:effectLst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0B46CA9-781D-4D80-8081-35CD215EFBAE}"/>
              </a:ext>
            </a:extLst>
          </p:cNvPr>
          <p:cNvSpPr txBox="1"/>
          <p:nvPr/>
        </p:nvSpPr>
        <p:spPr>
          <a:xfrm>
            <a:off x="766355" y="5688448"/>
            <a:ext cx="4784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Punktwolken…</a:t>
            </a:r>
            <a:endParaRPr lang="de-DE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80079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10876" y="6356350"/>
            <a:ext cx="542924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11</a:t>
            </a:fld>
            <a:endParaRPr lang="LID4096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0B46CA9-781D-4D80-8081-35CD215EFBAE}"/>
              </a:ext>
            </a:extLst>
          </p:cNvPr>
          <p:cNvSpPr txBox="1"/>
          <p:nvPr/>
        </p:nvSpPr>
        <p:spPr>
          <a:xfrm>
            <a:off x="766355" y="507962"/>
            <a:ext cx="4784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Filters in CNN</a:t>
            </a:r>
            <a:endParaRPr lang="de-DE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766355" y="1408527"/>
            <a:ext cx="1058744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de-DE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Feature-Detektoren</a:t>
            </a:r>
            <a:endParaRPr lang="de-DE" sz="2000" b="1" dirty="0">
              <a:solidFill>
                <a:srgbClr val="002060"/>
              </a:solidFill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1063652" y="2124427"/>
            <a:ext cx="3088858" cy="3421367"/>
            <a:chOff x="940726" y="2038702"/>
            <a:chExt cx="3307423" cy="3663460"/>
          </a:xfrm>
        </p:grpSpPr>
        <p:pic>
          <p:nvPicPr>
            <p:cNvPr id="2" name="Grafik 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40726" y="2038702"/>
              <a:ext cx="3231224" cy="3663460"/>
            </a:xfrm>
            <a:prstGeom prst="rect">
              <a:avLst/>
            </a:prstGeom>
          </p:spPr>
        </p:pic>
        <p:sp>
          <p:nvSpPr>
            <p:cNvPr id="6" name="Textfeld 5"/>
            <p:cNvSpPr txBox="1"/>
            <p:nvPr/>
          </p:nvSpPr>
          <p:spPr>
            <a:xfrm>
              <a:off x="1182478" y="2038702"/>
              <a:ext cx="466725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de-DE" dirty="0" smtClean="0">
                  <a:solidFill>
                    <a:schemeClr val="accent1">
                      <a:lumMod val="50000"/>
                    </a:schemeClr>
                  </a:solidFill>
                </a:rPr>
                <a:t>Bild</a:t>
              </a:r>
              <a:endParaRPr lang="de-DE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1" name="Textfeld 10"/>
            <p:cNvSpPr txBox="1"/>
            <p:nvPr/>
          </p:nvSpPr>
          <p:spPr>
            <a:xfrm>
              <a:off x="3158705" y="2315701"/>
              <a:ext cx="1089444" cy="55399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de-DE" dirty="0">
                  <a:solidFill>
                    <a:srgbClr val="002060"/>
                  </a:solidFill>
                </a:rPr>
                <a:t>versteckte Knoten</a:t>
              </a:r>
              <a:endParaRPr lang="de-DE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</p:grpSp>
      <p:sp>
        <p:nvSpPr>
          <p:cNvPr id="8" name="Rechteck 7"/>
          <p:cNvSpPr/>
          <p:nvPr/>
        </p:nvSpPr>
        <p:spPr>
          <a:xfrm>
            <a:off x="1063652" y="5951920"/>
            <a:ext cx="31146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smtClean="0">
                <a:solidFill>
                  <a:schemeClr val="accent1">
                    <a:lumMod val="50000"/>
                  </a:schemeClr>
                </a:solidFill>
              </a:rPr>
              <a:t>Grauwertbilder </a:t>
            </a:r>
            <a:r>
              <a:rPr lang="de-DE" dirty="0">
                <a:solidFill>
                  <a:schemeClr val="accent1">
                    <a:lumMod val="50000"/>
                  </a:schemeClr>
                </a:solidFill>
              </a:rPr>
              <a:t>(d.h., Bilder mit einem einzigen Kanal)</a:t>
            </a:r>
          </a:p>
        </p:txBody>
      </p:sp>
      <p:sp>
        <p:nvSpPr>
          <p:cNvPr id="12" name="Rechteck 11"/>
          <p:cNvSpPr/>
          <p:nvPr/>
        </p:nvSpPr>
        <p:spPr>
          <a:xfrm>
            <a:off x="5775437" y="1939761"/>
            <a:ext cx="39856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kleinen rechteckigen Bereich (Patch) </a:t>
            </a:r>
          </a:p>
        </p:txBody>
      </p:sp>
      <p:sp>
        <p:nvSpPr>
          <p:cNvPr id="14" name="Rechteck 13"/>
          <p:cNvSpPr/>
          <p:nvPr/>
        </p:nvSpPr>
        <p:spPr>
          <a:xfrm>
            <a:off x="5775437" y="2621329"/>
            <a:ext cx="363464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den 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Begriff der Lokalität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erfassen</a:t>
            </a:r>
          </a:p>
          <a:p>
            <a:pPr marL="285750" indent="-285750">
              <a:buFont typeface="Symbol" panose="05050102010706020507" pitchFamily="18" charset="2"/>
              <a:buChar char="-"/>
            </a:pPr>
            <a:endParaRPr lang="de-DE" b="1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Symbol" panose="05050102010706020507" pitchFamily="18" charset="2"/>
              <a:buChar char="-"/>
            </a:pPr>
            <a:endParaRPr lang="de-DE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t 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= </a:t>
            </a:r>
            <a:r>
              <a:rPr lang="de-DE" b="1" dirty="0" err="1">
                <a:solidFill>
                  <a:schemeClr val="accent1">
                    <a:lumMod val="50000"/>
                  </a:schemeClr>
                </a:solidFill>
              </a:rPr>
              <a:t>ReLU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de-DE" b="1" dirty="0" err="1">
                <a:solidFill>
                  <a:schemeClr val="accent1">
                    <a:lumMod val="50000"/>
                  </a:schemeClr>
                </a:solidFill>
              </a:rPr>
              <a:t>w</a:t>
            </a:r>
            <a:r>
              <a:rPr lang="de-DE" b="1" baseline="30000" dirty="0" err="1">
                <a:solidFill>
                  <a:schemeClr val="accent1">
                    <a:lumMod val="50000"/>
                  </a:schemeClr>
                </a:solidFill>
              </a:rPr>
              <a:t>T</a:t>
            </a:r>
            <a:r>
              <a:rPr lang="de-DE" b="1" dirty="0" err="1">
                <a:solidFill>
                  <a:schemeClr val="accent1">
                    <a:lumMod val="50000"/>
                  </a:schemeClr>
                </a:solidFill>
              </a:rPr>
              <a:t>x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 + w</a:t>
            </a:r>
            <a:r>
              <a:rPr lang="de-DE" b="1" baseline="-25000" dirty="0">
                <a:solidFill>
                  <a:schemeClr val="accent1">
                    <a:lumMod val="50000"/>
                  </a:schemeClr>
                </a:solidFill>
              </a:rPr>
              <a:t>0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)</a:t>
            </a: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1263" y="4283242"/>
            <a:ext cx="3013989" cy="99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784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913164" y="6356350"/>
            <a:ext cx="440635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12</a:t>
            </a:fld>
            <a:endParaRPr lang="LID4096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3773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Perzeptron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EFDDD646-442A-44DB-B34A-DDBE837DC907}"/>
                  </a:ext>
                </a:extLst>
              </p:cNvPr>
              <p:cNvSpPr txBox="1"/>
              <p:nvPr/>
            </p:nvSpPr>
            <p:spPr>
              <a:xfrm>
                <a:off x="692091" y="1615303"/>
                <a:ext cx="4780841" cy="100277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de-DE" sz="24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4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de-DE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limLoc m:val="undOvr"/>
                              <m:grow m:val="on"/>
                              <m:ctrlPr>
                                <a:rPr lang="de-DE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de-DE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de-DE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de-DE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r>
                                <a:rPr lang="de-DE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de-DE" sz="2400" b="0" i="1" baseline="-25000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de-DE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de-DE" sz="2400" b="0" i="1" baseline="-25000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de-DE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de-DE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nary>
                        </m:e>
                      </m:d>
                      <m:r>
                        <a:rPr lang="de-DE" sz="24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4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de-DE" sz="24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1" i="0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𝐰</m:t>
                      </m:r>
                      <m:r>
                        <a:rPr lang="de-DE" sz="2400" b="0" i="1" baseline="30000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de-DE" sz="24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e-DE" sz="2400" b="1" i="0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𝐱</m:t>
                      </m:r>
                      <m:r>
                        <a:rPr lang="de-DE" sz="24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EFDDD646-442A-44DB-B34A-DDBE837DC9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091" y="1615303"/>
                <a:ext cx="4780841" cy="100277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3BAA7602-C0AC-4B2E-9457-9A921BFFFB3C}"/>
                  </a:ext>
                </a:extLst>
              </p:cNvPr>
              <p:cNvSpPr txBox="1"/>
              <p:nvPr/>
            </p:nvSpPr>
            <p:spPr>
              <a:xfrm>
                <a:off x="1425139" y="3429000"/>
                <a:ext cx="3203731" cy="25639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de-DE" sz="1600" i="1" dirty="0" smtClean="0">
                    <a:solidFill>
                      <a:srgbClr val="002060"/>
                    </a:solidFill>
                  </a:rPr>
                  <a:t>Dabei ist:</a:t>
                </a:r>
                <a:endParaRPr lang="en-GB" sz="1600" i="1" dirty="0">
                  <a:solidFill>
                    <a:srgbClr val="002060"/>
                  </a:solidFill>
                  <a:effectLst/>
                  <a:ea typeface="Times New Roman" panose="02020603050405020304" pitchFamily="18" charset="0"/>
                </a:endParaRPr>
              </a:p>
              <a:p>
                <a:endParaRPr lang="en-GB" sz="2000" b="1" dirty="0">
                  <a:solidFill>
                    <a:srgbClr val="002060"/>
                  </a:solidFill>
                  <a:ea typeface="Times New Roman" panose="02020603050405020304" pitchFamily="18" charset="0"/>
                </a:endParaRPr>
              </a:p>
              <a:p>
                <a:r>
                  <a:rPr lang="en-GB" sz="2000" b="1" dirty="0">
                    <a:solidFill>
                      <a:srgbClr val="002060"/>
                    </a:solidFill>
                    <a:ea typeface="Times New Roman" panose="02020603050405020304" pitchFamily="18" charset="0"/>
                  </a:rPr>
                  <a:t>W </a:t>
                </a:r>
                <a:r>
                  <a:rPr lang="en-GB" sz="2000" dirty="0">
                    <a:solidFill>
                      <a:srgbClr val="002060"/>
                    </a:solidFill>
                    <a:ea typeface="Times New Roman" panose="02020603050405020304" pitchFamily="18" charset="0"/>
                  </a:rPr>
                  <a:t>=</a:t>
                </a:r>
                <a:r>
                  <a:rPr lang="en-GB" sz="2000" b="1" dirty="0">
                    <a:solidFill>
                      <a:srgbClr val="002060"/>
                    </a:solidFill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de-DE" sz="2000" b="1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de-DE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𝑤</m:t>
                        </m:r>
                        <m:r>
                          <a:rPr lang="de-DE" sz="2000" b="0" i="1" baseline="-2500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1</m:t>
                        </m:r>
                        <m:r>
                          <a:rPr lang="de-DE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 </m:t>
                        </m:r>
                        <m:r>
                          <a:rPr lang="de-DE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𝑤</m:t>
                        </m:r>
                        <m:r>
                          <a:rPr lang="de-DE" sz="2000" b="0" i="1" baseline="-2500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2</m:t>
                        </m:r>
                        <m:r>
                          <a:rPr lang="de-DE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…</m:t>
                        </m:r>
                        <m:r>
                          <a:rPr lang="de-DE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𝑤𝑛</m:t>
                        </m:r>
                        <m:r>
                          <a:rPr lang="de-DE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 </m:t>
                        </m:r>
                        <m:r>
                          <a:rPr lang="de-DE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𝑏</m:t>
                        </m:r>
                        <m:r>
                          <a:rPr lang="de-DE" sz="2000" b="1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 </m:t>
                        </m:r>
                      </m:e>
                    </m:d>
                    <m:r>
                      <a:rPr lang="de-DE" sz="2000" b="1" i="1" baseline="3000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𝑻</m:t>
                    </m:r>
                  </m:oMath>
                </a14:m>
                <a:endParaRPr lang="en-GB" sz="2000" b="1" baseline="30000" dirty="0">
                  <a:solidFill>
                    <a:srgbClr val="002060"/>
                  </a:solidFill>
                  <a:ea typeface="Times New Roman" panose="02020603050405020304" pitchFamily="18" charset="0"/>
                </a:endParaRPr>
              </a:p>
              <a:p>
                <a:endParaRPr lang="en-GB" sz="2000" i="1" dirty="0">
                  <a:solidFill>
                    <a:srgbClr val="002060"/>
                  </a:solidFill>
                  <a:ea typeface="Times New Roman" panose="02020603050405020304" pitchFamily="18" charset="0"/>
                </a:endParaRPr>
              </a:p>
              <a:p>
                <a:r>
                  <a:rPr lang="en-GB" sz="2000" b="1" dirty="0">
                    <a:solidFill>
                      <a:srgbClr val="002060"/>
                    </a:solidFill>
                    <a:ea typeface="Times New Roman" panose="02020603050405020304" pitchFamily="18" charset="0"/>
                  </a:rPr>
                  <a:t> X </a:t>
                </a:r>
                <a:r>
                  <a:rPr lang="en-GB" sz="2000" dirty="0">
                    <a:solidFill>
                      <a:srgbClr val="002060"/>
                    </a:solidFill>
                    <a:ea typeface="Times New Roman" panose="02020603050405020304" pitchFamily="18" charset="0"/>
                  </a:rPr>
                  <a:t>=</a:t>
                </a:r>
                <a:r>
                  <a:rPr lang="en-GB" sz="2000" b="1" dirty="0">
                    <a:solidFill>
                      <a:srgbClr val="002060"/>
                    </a:solidFill>
                    <a:ea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de-DE" sz="2000" b="1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de-DE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𝑥</m:t>
                        </m:r>
                        <m:r>
                          <a:rPr lang="de-DE" sz="2000" b="0" i="1" baseline="-2500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1</m:t>
                        </m:r>
                        <m:r>
                          <a:rPr lang="en-GB" sz="2000" b="0" i="1" baseline="-2500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 </m:t>
                        </m:r>
                        <m:r>
                          <a:rPr lang="de-DE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 </m:t>
                        </m:r>
                        <m:r>
                          <a:rPr lang="de-DE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𝑥</m:t>
                        </m:r>
                        <m:r>
                          <a:rPr lang="de-DE" sz="2000" b="0" i="1" baseline="-2500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2</m:t>
                        </m:r>
                        <m:r>
                          <a:rPr lang="de-DE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…</m:t>
                        </m:r>
                        <m:r>
                          <a:rPr lang="en-GB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 </m:t>
                        </m:r>
                        <m:r>
                          <a:rPr lang="de-DE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𝑥</m:t>
                        </m:r>
                        <m:r>
                          <a:rPr lang="de-DE" sz="2000" b="0" i="1" baseline="-2500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𝑛</m:t>
                        </m:r>
                        <m:r>
                          <a:rPr lang="de-DE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 1</m:t>
                        </m:r>
                        <m:r>
                          <a:rPr lang="de-DE" sz="2000" b="1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 </m:t>
                        </m:r>
                      </m:e>
                    </m:d>
                    <m:r>
                      <a:rPr lang="de-DE" sz="2000" b="1" i="1" baseline="3000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𝑻</m:t>
                    </m:r>
                  </m:oMath>
                </a14:m>
                <a:endParaRPr lang="en-GB" sz="2000" b="1" baseline="30000" dirty="0">
                  <a:solidFill>
                    <a:srgbClr val="002060"/>
                  </a:solidFill>
                  <a:ea typeface="Times New Roman" panose="02020603050405020304" pitchFamily="18" charset="0"/>
                </a:endParaRPr>
              </a:p>
              <a:p>
                <a:endParaRPr lang="en-GB" sz="2000" i="1" dirty="0">
                  <a:solidFill>
                    <a:srgbClr val="002060"/>
                  </a:solidFill>
                  <a:ea typeface="Times New Roman" panose="02020603050405020304" pitchFamily="18" charset="0"/>
                </a:endParaRPr>
              </a:p>
              <a:p>
                <a:r>
                  <a:rPr lang="en-GB" sz="2000" i="1" dirty="0">
                    <a:solidFill>
                      <a:srgbClr val="002060"/>
                    </a:solidFill>
                    <a:effectLst/>
                    <a:ea typeface="Times New Roman" panose="02020603050405020304" pitchFamily="18" charset="0"/>
                  </a:rPr>
                  <a:t>f</a:t>
                </a:r>
                <a:r>
                  <a:rPr lang="de-DE" sz="2000" i="1" dirty="0">
                    <a:solidFill>
                      <a:srgbClr val="002060"/>
                    </a:solidFill>
                    <a:ea typeface="SimSun" panose="02010600030101010101" pitchFamily="2" charset="-122"/>
                  </a:rPr>
                  <a:t>(n)</a:t>
                </a:r>
                <a:r>
                  <a:rPr lang="de-DE" sz="2000" i="1" dirty="0">
                    <a:solidFill>
                      <a:srgbClr val="002060"/>
                    </a:solidFill>
                    <a:effectLst/>
                    <a:ea typeface="Times New Roman" panose="02020603050405020304" pitchFamily="18" charset="0"/>
                  </a:rPr>
                  <a:t>=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de-DE" sz="2000" i="1" smtClean="0">
                            <a:solidFill>
                              <a:srgbClr val="002060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de-DE" sz="2000" i="1" smtClean="0">
                                <a:solidFill>
                                  <a:srgbClr val="002060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de-DE" sz="2000" b="0" i="0" smtClean="0">
                                <a:solidFill>
                                  <a:srgbClr val="002060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  1           </m:t>
                            </m:r>
                            <m:r>
                              <a:rPr lang="en-GB" sz="2000" b="0" i="0" smtClean="0">
                                <a:solidFill>
                                  <a:srgbClr val="002060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   </m:t>
                            </m:r>
                            <m:r>
                              <a:rPr lang="de-DE" sz="2000" b="0" i="0" smtClean="0">
                                <a:solidFill>
                                  <a:srgbClr val="002060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de-DE" sz="2000" b="0" i="0" smtClean="0">
                                <a:solidFill>
                                  <a:srgbClr val="002060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n</m:t>
                            </m:r>
                            <m:r>
                              <a:rPr lang="de-DE" sz="2000" b="0" i="0" smtClean="0">
                                <a:solidFill>
                                  <a:srgbClr val="002060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 ≥0</m:t>
                            </m:r>
                          </m:e>
                          <m:e>
                            <m:r>
                              <a:rPr lang="de-DE" sz="2000" b="0" i="0" smtClean="0">
                                <a:solidFill>
                                  <a:srgbClr val="002060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  0</m:t>
                            </m:r>
                            <m:r>
                              <a:rPr lang="de-DE" sz="2000" i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   </m:t>
                            </m:r>
                            <m:r>
                              <a:rPr lang="de-DE" sz="2000" b="0" i="0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DE" sz="2000" i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   </m:t>
                            </m:r>
                            <m:r>
                              <m:rPr>
                                <m:sty m:val="p"/>
                              </m:rPr>
                              <a:rPr lang="de-DE" sz="2000" b="0" i="0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ansonsten</m:t>
                            </m:r>
                          </m:e>
                        </m:eqArr>
                      </m:e>
                    </m:d>
                  </m:oMath>
                </a14:m>
                <a:endParaRPr lang="en-GB" sz="2000" i="1" dirty="0">
                  <a:solidFill>
                    <a:srgbClr val="002060"/>
                  </a:solidFill>
                  <a:ea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3BAA7602-C0AC-4B2E-9457-9A921BFFFB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5139" y="3429000"/>
                <a:ext cx="3203731" cy="2563972"/>
              </a:xfrm>
              <a:prstGeom prst="rect">
                <a:avLst/>
              </a:prstGeom>
              <a:blipFill>
                <a:blip r:embed="rId6"/>
                <a:stretch>
                  <a:fillRect l="-2095" t="-71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Grafik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22934" y="507962"/>
            <a:ext cx="6137992" cy="3039094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F2A8B99A-8C84-4D8F-A046-7D9BB0464B03}"/>
              </a:ext>
            </a:extLst>
          </p:cNvPr>
          <p:cNvSpPr txBox="1"/>
          <p:nvPr/>
        </p:nvSpPr>
        <p:spPr>
          <a:xfrm>
            <a:off x="5803231" y="3797541"/>
            <a:ext cx="55505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002060"/>
                </a:solidFill>
              </a:rPr>
              <a:t>Begrenzungsline:</a:t>
            </a:r>
          </a:p>
          <a:p>
            <a:r>
              <a:rPr lang="de-DE" b="1" i="1" dirty="0">
                <a:solidFill>
                  <a:srgbClr val="002060"/>
                </a:solidFill>
                <a:highlight>
                  <a:srgbClr val="FFFF00"/>
                </a:highlight>
              </a:rPr>
              <a:t>a</a:t>
            </a:r>
            <a:r>
              <a:rPr lang="de-DE" b="1" i="1" dirty="0">
                <a:solidFill>
                  <a:srgbClr val="002060"/>
                </a:solidFill>
              </a:rPr>
              <a:t> </a:t>
            </a:r>
            <a:r>
              <a:rPr lang="de-DE" b="1" i="1" baseline="30000" dirty="0">
                <a:solidFill>
                  <a:srgbClr val="002060"/>
                </a:solidFill>
              </a:rPr>
              <a:t>.</a:t>
            </a:r>
            <a:r>
              <a:rPr lang="de-DE" b="1" i="1" dirty="0">
                <a:solidFill>
                  <a:srgbClr val="002060"/>
                </a:solidFill>
              </a:rPr>
              <a:t> x + </a:t>
            </a:r>
            <a:r>
              <a:rPr lang="de-DE" b="1" i="1" dirty="0">
                <a:solidFill>
                  <a:srgbClr val="002060"/>
                </a:solidFill>
                <a:highlight>
                  <a:srgbClr val="FFFF00"/>
                </a:highlight>
              </a:rPr>
              <a:t>b</a:t>
            </a:r>
            <a:r>
              <a:rPr lang="de-DE" b="1" i="1" baseline="30000" dirty="0">
                <a:solidFill>
                  <a:srgbClr val="002060"/>
                </a:solidFill>
              </a:rPr>
              <a:t> . </a:t>
            </a:r>
            <a:r>
              <a:rPr lang="de-DE" b="1" i="1" dirty="0">
                <a:solidFill>
                  <a:srgbClr val="002060"/>
                </a:solidFill>
                <a:highlight>
                  <a:srgbClr val="FFFFFF"/>
                </a:highlight>
              </a:rPr>
              <a:t>y + </a:t>
            </a:r>
            <a:r>
              <a:rPr lang="de-DE" b="1" i="1" dirty="0">
                <a:solidFill>
                  <a:srgbClr val="002060"/>
                </a:solidFill>
                <a:highlight>
                  <a:srgbClr val="FFFF00"/>
                </a:highlight>
              </a:rPr>
              <a:t>c</a:t>
            </a:r>
            <a:r>
              <a:rPr lang="de-DE" b="1" i="1" dirty="0">
                <a:solidFill>
                  <a:srgbClr val="002060"/>
                </a:solidFill>
                <a:highlight>
                  <a:srgbClr val="FFFFFF"/>
                </a:highlight>
              </a:rPr>
              <a:t> =0  → </a:t>
            </a:r>
            <a:r>
              <a:rPr lang="de-DE" b="1" i="1" dirty="0">
                <a:solidFill>
                  <a:srgbClr val="002060"/>
                </a:solidFill>
                <a:highlight>
                  <a:srgbClr val="FFFF00"/>
                </a:highlight>
              </a:rPr>
              <a:t>w</a:t>
            </a:r>
            <a:r>
              <a:rPr lang="de-DE" b="1" i="1" baseline="-25000" dirty="0">
                <a:solidFill>
                  <a:srgbClr val="002060"/>
                </a:solidFill>
                <a:highlight>
                  <a:srgbClr val="FFFF00"/>
                </a:highlight>
              </a:rPr>
              <a:t>1</a:t>
            </a:r>
            <a:r>
              <a:rPr lang="de-DE" b="1" i="1" dirty="0">
                <a:solidFill>
                  <a:srgbClr val="002060"/>
                </a:solidFill>
              </a:rPr>
              <a:t> </a:t>
            </a:r>
            <a:r>
              <a:rPr lang="de-DE" b="1" i="1" baseline="30000" dirty="0">
                <a:solidFill>
                  <a:srgbClr val="002060"/>
                </a:solidFill>
              </a:rPr>
              <a:t>.</a:t>
            </a:r>
            <a:r>
              <a:rPr lang="de-DE" b="1" i="1" dirty="0">
                <a:solidFill>
                  <a:srgbClr val="002060"/>
                </a:solidFill>
              </a:rPr>
              <a:t> x</a:t>
            </a:r>
            <a:r>
              <a:rPr lang="de-DE" b="1" i="1" baseline="-25000" dirty="0">
                <a:solidFill>
                  <a:srgbClr val="002060"/>
                </a:solidFill>
              </a:rPr>
              <a:t>1</a:t>
            </a:r>
            <a:r>
              <a:rPr lang="de-DE" b="1" i="1" dirty="0">
                <a:solidFill>
                  <a:srgbClr val="002060"/>
                </a:solidFill>
              </a:rPr>
              <a:t> + </a:t>
            </a:r>
            <a:r>
              <a:rPr lang="de-DE" b="1" i="1" dirty="0">
                <a:solidFill>
                  <a:srgbClr val="002060"/>
                </a:solidFill>
                <a:highlight>
                  <a:srgbClr val="FFFF00"/>
                </a:highlight>
              </a:rPr>
              <a:t>w</a:t>
            </a:r>
            <a:r>
              <a:rPr lang="de-DE" b="1" i="1" baseline="-25000" dirty="0">
                <a:solidFill>
                  <a:srgbClr val="002060"/>
                </a:solidFill>
                <a:highlight>
                  <a:srgbClr val="FFFF00"/>
                </a:highlight>
              </a:rPr>
              <a:t>2</a:t>
            </a:r>
            <a:r>
              <a:rPr lang="de-DE" b="1" i="1" baseline="30000" dirty="0">
                <a:solidFill>
                  <a:srgbClr val="002060"/>
                </a:solidFill>
              </a:rPr>
              <a:t> . </a:t>
            </a:r>
            <a:r>
              <a:rPr lang="de-DE" b="1" i="1" dirty="0">
                <a:solidFill>
                  <a:srgbClr val="002060"/>
                </a:solidFill>
                <a:highlight>
                  <a:srgbClr val="FFFFFF"/>
                </a:highlight>
              </a:rPr>
              <a:t>x</a:t>
            </a:r>
            <a:r>
              <a:rPr lang="de-DE" b="1" i="1" baseline="-25000" dirty="0">
                <a:solidFill>
                  <a:srgbClr val="002060"/>
                </a:solidFill>
                <a:highlight>
                  <a:srgbClr val="FFFFFF"/>
                </a:highlight>
              </a:rPr>
              <a:t>2</a:t>
            </a:r>
            <a:r>
              <a:rPr lang="de-DE" b="1" i="1" dirty="0">
                <a:solidFill>
                  <a:srgbClr val="002060"/>
                </a:solidFill>
                <a:highlight>
                  <a:srgbClr val="FFFFFF"/>
                </a:highlight>
              </a:rPr>
              <a:t> + b =0 </a:t>
            </a:r>
          </a:p>
          <a:p>
            <a:endParaRPr lang="de-DE" b="1" i="1" dirty="0">
              <a:solidFill>
                <a:srgbClr val="002060"/>
              </a:solidFill>
              <a:highlight>
                <a:srgbClr val="FFFFFF"/>
              </a:highlight>
            </a:endParaRPr>
          </a:p>
          <a:p>
            <a:r>
              <a:rPr lang="de-DE" b="1" dirty="0">
                <a:solidFill>
                  <a:srgbClr val="002060"/>
                </a:solidFill>
              </a:rPr>
              <a:t>Begrenzungsfläche: </a:t>
            </a:r>
          </a:p>
          <a:p>
            <a:r>
              <a:rPr lang="de-DE" dirty="0"/>
              <a:t> </a:t>
            </a:r>
            <a:r>
              <a:rPr lang="de-DE" dirty="0">
                <a:highlight>
                  <a:srgbClr val="FFFF00"/>
                </a:highlight>
              </a:rPr>
              <a:t>a</a:t>
            </a:r>
            <a:r>
              <a:rPr lang="de-DE" b="1" i="1" baseline="30000" dirty="0">
                <a:solidFill>
                  <a:srgbClr val="002060"/>
                </a:solidFill>
              </a:rPr>
              <a:t> . </a:t>
            </a:r>
            <a:r>
              <a:rPr lang="de-DE" i="1" dirty="0"/>
              <a:t>x</a:t>
            </a:r>
            <a:r>
              <a:rPr lang="de-DE" dirty="0"/>
              <a:t> + </a:t>
            </a:r>
            <a:r>
              <a:rPr lang="de-DE" dirty="0">
                <a:highlight>
                  <a:srgbClr val="FFFF00"/>
                </a:highlight>
              </a:rPr>
              <a:t>b</a:t>
            </a:r>
            <a:r>
              <a:rPr lang="de-DE" b="1" i="1" baseline="30000" dirty="0">
                <a:solidFill>
                  <a:srgbClr val="002060"/>
                </a:solidFill>
              </a:rPr>
              <a:t> . </a:t>
            </a:r>
            <a:r>
              <a:rPr lang="de-DE" i="1" dirty="0"/>
              <a:t>y</a:t>
            </a:r>
            <a:r>
              <a:rPr lang="de-DE" dirty="0"/>
              <a:t> + </a:t>
            </a:r>
            <a:r>
              <a:rPr lang="de-DE" dirty="0">
                <a:highlight>
                  <a:srgbClr val="FFFF00"/>
                </a:highlight>
              </a:rPr>
              <a:t>c</a:t>
            </a:r>
            <a:r>
              <a:rPr lang="de-DE" b="1" i="1" baseline="30000" dirty="0">
                <a:solidFill>
                  <a:srgbClr val="002060"/>
                </a:solidFill>
              </a:rPr>
              <a:t> . </a:t>
            </a:r>
            <a:r>
              <a:rPr lang="de-DE" i="1" dirty="0"/>
              <a:t>z</a:t>
            </a:r>
            <a:r>
              <a:rPr lang="de-DE" dirty="0"/>
              <a:t> + </a:t>
            </a:r>
            <a:r>
              <a:rPr lang="de-DE" dirty="0">
                <a:highlight>
                  <a:srgbClr val="FFFF00"/>
                </a:highlight>
              </a:rPr>
              <a:t>d</a:t>
            </a:r>
            <a:r>
              <a:rPr lang="de-DE" dirty="0"/>
              <a:t> = 0 </a:t>
            </a:r>
            <a:r>
              <a:rPr lang="de-DE" b="1" i="1" dirty="0">
                <a:solidFill>
                  <a:srgbClr val="002060"/>
                </a:solidFill>
                <a:highlight>
                  <a:srgbClr val="FFFFFF"/>
                </a:highlight>
              </a:rPr>
              <a:t>→ </a:t>
            </a:r>
            <a:r>
              <a:rPr lang="de-DE" b="1" i="1" dirty="0">
                <a:solidFill>
                  <a:srgbClr val="002060"/>
                </a:solidFill>
                <a:highlight>
                  <a:srgbClr val="FFFF00"/>
                </a:highlight>
              </a:rPr>
              <a:t>w</a:t>
            </a:r>
            <a:r>
              <a:rPr lang="de-DE" b="1" i="1" baseline="-25000" dirty="0">
                <a:solidFill>
                  <a:srgbClr val="002060"/>
                </a:solidFill>
                <a:highlight>
                  <a:srgbClr val="FFFF00"/>
                </a:highlight>
              </a:rPr>
              <a:t>1</a:t>
            </a:r>
            <a:r>
              <a:rPr lang="de-DE" b="1" i="1" dirty="0">
                <a:solidFill>
                  <a:srgbClr val="002060"/>
                </a:solidFill>
              </a:rPr>
              <a:t> </a:t>
            </a:r>
            <a:r>
              <a:rPr lang="de-DE" b="1" i="1" baseline="30000" dirty="0">
                <a:solidFill>
                  <a:srgbClr val="002060"/>
                </a:solidFill>
              </a:rPr>
              <a:t>.</a:t>
            </a:r>
            <a:r>
              <a:rPr lang="de-DE" b="1" i="1" dirty="0">
                <a:solidFill>
                  <a:srgbClr val="002060"/>
                </a:solidFill>
              </a:rPr>
              <a:t> x</a:t>
            </a:r>
            <a:r>
              <a:rPr lang="de-DE" b="1" i="1" baseline="-25000" dirty="0">
                <a:solidFill>
                  <a:srgbClr val="002060"/>
                </a:solidFill>
              </a:rPr>
              <a:t>1</a:t>
            </a:r>
            <a:r>
              <a:rPr lang="de-DE" b="1" i="1" dirty="0">
                <a:solidFill>
                  <a:srgbClr val="002060"/>
                </a:solidFill>
              </a:rPr>
              <a:t> + </a:t>
            </a:r>
            <a:r>
              <a:rPr lang="de-DE" b="1" i="1" dirty="0">
                <a:solidFill>
                  <a:srgbClr val="002060"/>
                </a:solidFill>
                <a:highlight>
                  <a:srgbClr val="FFFF00"/>
                </a:highlight>
              </a:rPr>
              <a:t>w</a:t>
            </a:r>
            <a:r>
              <a:rPr lang="de-DE" b="1" i="1" baseline="-25000" dirty="0">
                <a:solidFill>
                  <a:srgbClr val="002060"/>
                </a:solidFill>
                <a:highlight>
                  <a:srgbClr val="FFFF00"/>
                </a:highlight>
              </a:rPr>
              <a:t>2</a:t>
            </a:r>
            <a:r>
              <a:rPr lang="de-DE" b="1" i="1" baseline="30000" dirty="0">
                <a:solidFill>
                  <a:srgbClr val="002060"/>
                </a:solidFill>
              </a:rPr>
              <a:t> . </a:t>
            </a:r>
            <a:r>
              <a:rPr lang="de-DE" b="1" i="1" dirty="0">
                <a:solidFill>
                  <a:srgbClr val="002060"/>
                </a:solidFill>
                <a:highlight>
                  <a:srgbClr val="FFFFFF"/>
                </a:highlight>
              </a:rPr>
              <a:t>x</a:t>
            </a:r>
            <a:r>
              <a:rPr lang="de-DE" b="1" i="1" baseline="-25000" dirty="0">
                <a:solidFill>
                  <a:srgbClr val="002060"/>
                </a:solidFill>
                <a:highlight>
                  <a:srgbClr val="FFFFFF"/>
                </a:highlight>
              </a:rPr>
              <a:t>2</a:t>
            </a:r>
            <a:r>
              <a:rPr lang="de-DE" b="1" i="1" dirty="0">
                <a:solidFill>
                  <a:srgbClr val="002060"/>
                </a:solidFill>
                <a:highlight>
                  <a:srgbClr val="FFFFFF"/>
                </a:highlight>
              </a:rPr>
              <a:t> + </a:t>
            </a:r>
            <a:r>
              <a:rPr lang="de-DE" b="1" i="1" dirty="0">
                <a:solidFill>
                  <a:srgbClr val="002060"/>
                </a:solidFill>
                <a:highlight>
                  <a:srgbClr val="FFFF00"/>
                </a:highlight>
              </a:rPr>
              <a:t>w</a:t>
            </a:r>
            <a:r>
              <a:rPr lang="de-DE" b="1" i="1" baseline="-25000" dirty="0">
                <a:solidFill>
                  <a:srgbClr val="002060"/>
                </a:solidFill>
                <a:highlight>
                  <a:srgbClr val="FFFF00"/>
                </a:highlight>
              </a:rPr>
              <a:t>3</a:t>
            </a:r>
            <a:r>
              <a:rPr lang="de-DE" b="1" i="1" baseline="30000" dirty="0">
                <a:solidFill>
                  <a:srgbClr val="002060"/>
                </a:solidFill>
              </a:rPr>
              <a:t> . </a:t>
            </a:r>
            <a:r>
              <a:rPr lang="de-DE" b="1" i="1" dirty="0">
                <a:solidFill>
                  <a:srgbClr val="002060"/>
                </a:solidFill>
                <a:highlight>
                  <a:srgbClr val="FFFFFF"/>
                </a:highlight>
              </a:rPr>
              <a:t>x</a:t>
            </a:r>
            <a:r>
              <a:rPr lang="de-DE" b="1" i="1" baseline="-25000" dirty="0">
                <a:solidFill>
                  <a:srgbClr val="002060"/>
                </a:solidFill>
                <a:highlight>
                  <a:srgbClr val="FFFFFF"/>
                </a:highlight>
              </a:rPr>
              <a:t>3 </a:t>
            </a:r>
            <a:r>
              <a:rPr lang="de-DE" b="1" i="1" dirty="0">
                <a:solidFill>
                  <a:srgbClr val="002060"/>
                </a:solidFill>
                <a:highlight>
                  <a:srgbClr val="FFFFFF"/>
                </a:highlight>
              </a:rPr>
              <a:t>+ b =0 </a:t>
            </a:r>
            <a:endParaRPr lang="de-DE" dirty="0"/>
          </a:p>
          <a:p>
            <a:endParaRPr lang="de-DE" b="1" i="1" dirty="0">
              <a:solidFill>
                <a:srgbClr val="002060"/>
              </a:solidFill>
              <a:highlight>
                <a:srgbClr val="FFFFFF"/>
              </a:highlight>
            </a:endParaRPr>
          </a:p>
          <a:p>
            <a:r>
              <a:rPr lang="de-DE" sz="1800" b="1" dirty="0">
                <a:solidFill>
                  <a:srgbClr val="002060"/>
                </a:solidFill>
              </a:rPr>
              <a:t>Hyperfläche (</a:t>
            </a:r>
            <a:r>
              <a:rPr lang="de-DE" sz="1800" b="1" i="1" dirty="0">
                <a:solidFill>
                  <a:srgbClr val="002060"/>
                </a:solidFill>
              </a:rPr>
              <a:t>n-1</a:t>
            </a:r>
            <a:r>
              <a:rPr lang="de-DE" sz="1800" b="1" dirty="0">
                <a:solidFill>
                  <a:srgbClr val="002060"/>
                </a:solidFill>
              </a:rPr>
              <a:t>):</a:t>
            </a:r>
          </a:p>
          <a:p>
            <a:r>
              <a:rPr lang="de-DE" b="1" i="1" dirty="0">
                <a:solidFill>
                  <a:srgbClr val="002060"/>
                </a:solidFill>
                <a:highlight>
                  <a:srgbClr val="FFFFFF"/>
                </a:highlight>
              </a:rPr>
              <a:t> </a:t>
            </a:r>
            <a:r>
              <a:rPr lang="de-DE" b="1" i="1" dirty="0">
                <a:solidFill>
                  <a:srgbClr val="002060"/>
                </a:solidFill>
                <a:highlight>
                  <a:srgbClr val="FFFF00"/>
                </a:highlight>
              </a:rPr>
              <a:t>w</a:t>
            </a:r>
            <a:r>
              <a:rPr lang="de-DE" b="1" i="1" baseline="-25000" dirty="0">
                <a:solidFill>
                  <a:srgbClr val="002060"/>
                </a:solidFill>
                <a:highlight>
                  <a:srgbClr val="FFFF00"/>
                </a:highlight>
              </a:rPr>
              <a:t>1</a:t>
            </a:r>
            <a:r>
              <a:rPr lang="de-DE" b="1" i="1" dirty="0">
                <a:solidFill>
                  <a:srgbClr val="002060"/>
                </a:solidFill>
              </a:rPr>
              <a:t> </a:t>
            </a:r>
            <a:r>
              <a:rPr lang="de-DE" b="1" i="1" baseline="30000" dirty="0">
                <a:solidFill>
                  <a:srgbClr val="002060"/>
                </a:solidFill>
              </a:rPr>
              <a:t>.</a:t>
            </a:r>
            <a:r>
              <a:rPr lang="de-DE" b="1" i="1" dirty="0">
                <a:solidFill>
                  <a:srgbClr val="002060"/>
                </a:solidFill>
              </a:rPr>
              <a:t> x</a:t>
            </a:r>
            <a:r>
              <a:rPr lang="de-DE" b="1" i="1" baseline="-25000" dirty="0">
                <a:solidFill>
                  <a:srgbClr val="002060"/>
                </a:solidFill>
              </a:rPr>
              <a:t>1</a:t>
            </a:r>
            <a:r>
              <a:rPr lang="de-DE" b="1" i="1" dirty="0">
                <a:solidFill>
                  <a:srgbClr val="002060"/>
                </a:solidFill>
              </a:rPr>
              <a:t> + </a:t>
            </a:r>
            <a:r>
              <a:rPr lang="de-DE" b="1" i="1" dirty="0">
                <a:solidFill>
                  <a:srgbClr val="002060"/>
                </a:solidFill>
                <a:highlight>
                  <a:srgbClr val="FFFF00"/>
                </a:highlight>
              </a:rPr>
              <a:t>w</a:t>
            </a:r>
            <a:r>
              <a:rPr lang="de-DE" b="1" i="1" baseline="-25000" dirty="0">
                <a:solidFill>
                  <a:srgbClr val="002060"/>
                </a:solidFill>
                <a:highlight>
                  <a:srgbClr val="FFFF00"/>
                </a:highlight>
              </a:rPr>
              <a:t>2</a:t>
            </a:r>
            <a:r>
              <a:rPr lang="de-DE" b="1" i="1" baseline="30000" dirty="0">
                <a:solidFill>
                  <a:srgbClr val="002060"/>
                </a:solidFill>
              </a:rPr>
              <a:t> . </a:t>
            </a:r>
            <a:r>
              <a:rPr lang="de-DE" b="1" i="1" dirty="0">
                <a:solidFill>
                  <a:srgbClr val="002060"/>
                </a:solidFill>
                <a:highlight>
                  <a:srgbClr val="FFFFFF"/>
                </a:highlight>
              </a:rPr>
              <a:t>x</a:t>
            </a:r>
            <a:r>
              <a:rPr lang="de-DE" b="1" i="1" baseline="-25000" dirty="0">
                <a:solidFill>
                  <a:srgbClr val="002060"/>
                </a:solidFill>
                <a:highlight>
                  <a:srgbClr val="FFFFFF"/>
                </a:highlight>
              </a:rPr>
              <a:t>2</a:t>
            </a:r>
            <a:r>
              <a:rPr lang="de-DE" b="1" i="1" dirty="0">
                <a:solidFill>
                  <a:srgbClr val="002060"/>
                </a:solidFill>
                <a:highlight>
                  <a:srgbClr val="FFFFFF"/>
                </a:highlight>
              </a:rPr>
              <a:t> + </a:t>
            </a:r>
            <a:r>
              <a:rPr lang="de-DE" b="1" i="1" baseline="30000" dirty="0">
                <a:solidFill>
                  <a:srgbClr val="002060"/>
                </a:solidFill>
                <a:highlight>
                  <a:srgbClr val="FFFFFF"/>
                </a:highlight>
              </a:rPr>
              <a:t>…</a:t>
            </a:r>
            <a:r>
              <a:rPr lang="de-DE" b="1" i="1" dirty="0">
                <a:solidFill>
                  <a:srgbClr val="002060"/>
                </a:solidFill>
                <a:highlight>
                  <a:srgbClr val="FFFFFF"/>
                </a:highlight>
              </a:rPr>
              <a:t> + </a:t>
            </a:r>
            <a:r>
              <a:rPr lang="de-DE" b="1" i="1" dirty="0" err="1">
                <a:solidFill>
                  <a:srgbClr val="002060"/>
                </a:solidFill>
                <a:highlight>
                  <a:srgbClr val="FFFF00"/>
                </a:highlight>
              </a:rPr>
              <a:t>w</a:t>
            </a:r>
            <a:r>
              <a:rPr lang="de-DE" b="1" i="1" baseline="-25000" dirty="0" err="1">
                <a:solidFill>
                  <a:srgbClr val="002060"/>
                </a:solidFill>
                <a:highlight>
                  <a:srgbClr val="FFFF00"/>
                </a:highlight>
              </a:rPr>
              <a:t>n</a:t>
            </a:r>
            <a:r>
              <a:rPr lang="de-DE" b="1" i="1" baseline="30000" dirty="0">
                <a:solidFill>
                  <a:srgbClr val="002060"/>
                </a:solidFill>
              </a:rPr>
              <a:t> . </a:t>
            </a:r>
            <a:r>
              <a:rPr lang="de-DE" b="1" i="1" dirty="0" err="1">
                <a:solidFill>
                  <a:srgbClr val="002060"/>
                </a:solidFill>
                <a:highlight>
                  <a:srgbClr val="FFFFFF"/>
                </a:highlight>
              </a:rPr>
              <a:t>x</a:t>
            </a:r>
            <a:r>
              <a:rPr lang="de-DE" b="1" i="1" baseline="-25000" dirty="0" err="1">
                <a:solidFill>
                  <a:srgbClr val="002060"/>
                </a:solidFill>
                <a:highlight>
                  <a:srgbClr val="FFFFFF"/>
                </a:highlight>
              </a:rPr>
              <a:t>n</a:t>
            </a:r>
            <a:r>
              <a:rPr lang="de-DE" b="1" i="1" dirty="0">
                <a:solidFill>
                  <a:srgbClr val="002060"/>
                </a:solidFill>
                <a:highlight>
                  <a:srgbClr val="FFFFFF"/>
                </a:highlight>
              </a:rPr>
              <a:t>+ b =0 </a:t>
            </a: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FA37D232-3820-4F8F-A045-B37D4A7B3DBB}"/>
              </a:ext>
            </a:extLst>
          </p:cNvPr>
          <p:cNvSpPr txBox="1"/>
          <p:nvPr/>
        </p:nvSpPr>
        <p:spPr>
          <a:xfrm>
            <a:off x="7556581" y="-15258"/>
            <a:ext cx="13617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w</a:t>
            </a:r>
            <a:r>
              <a:rPr lang="de-DE" sz="2800" i="1" baseline="-25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0</a:t>
            </a:r>
            <a:r>
              <a:rPr lang="de-DE" sz="2800" i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= b</a:t>
            </a:r>
            <a:endParaRPr lang="de-DE" sz="2800" i="1" dirty="0">
              <a:solidFill>
                <a:schemeClr val="accent1">
                  <a:lumMod val="5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4263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769600" y="6356350"/>
            <a:ext cx="584199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13</a:t>
            </a:fld>
            <a:endParaRPr lang="LID4096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0B46CA9-781D-4D80-8081-35CD215EFBAE}"/>
              </a:ext>
            </a:extLst>
          </p:cNvPr>
          <p:cNvSpPr txBox="1"/>
          <p:nvPr/>
        </p:nvSpPr>
        <p:spPr>
          <a:xfrm>
            <a:off x="766355" y="507962"/>
            <a:ext cx="4784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Filters in CNN</a:t>
            </a:r>
            <a:endParaRPr lang="de-DE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766355" y="1408527"/>
            <a:ext cx="281504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de-DE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Feature-Detektoren</a:t>
            </a:r>
            <a:endParaRPr lang="de-DE" sz="2000" b="1" dirty="0">
              <a:solidFill>
                <a:srgbClr val="002060"/>
              </a:solidFill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1063652" y="2124427"/>
            <a:ext cx="3088858" cy="3421367"/>
            <a:chOff x="940726" y="2038702"/>
            <a:chExt cx="3307423" cy="3663460"/>
          </a:xfrm>
        </p:grpSpPr>
        <p:pic>
          <p:nvPicPr>
            <p:cNvPr id="2" name="Grafik 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40726" y="2038702"/>
              <a:ext cx="3231224" cy="3663460"/>
            </a:xfrm>
            <a:prstGeom prst="rect">
              <a:avLst/>
            </a:prstGeom>
          </p:spPr>
        </p:pic>
        <p:sp>
          <p:nvSpPr>
            <p:cNvPr id="6" name="Textfeld 5"/>
            <p:cNvSpPr txBox="1"/>
            <p:nvPr/>
          </p:nvSpPr>
          <p:spPr>
            <a:xfrm>
              <a:off x="1182478" y="2038702"/>
              <a:ext cx="466725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de-DE" dirty="0" smtClean="0">
                  <a:solidFill>
                    <a:schemeClr val="accent1">
                      <a:lumMod val="50000"/>
                    </a:schemeClr>
                  </a:solidFill>
                </a:rPr>
                <a:t>Bild</a:t>
              </a:r>
              <a:endParaRPr lang="de-DE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1" name="Textfeld 10"/>
            <p:cNvSpPr txBox="1"/>
            <p:nvPr/>
          </p:nvSpPr>
          <p:spPr>
            <a:xfrm>
              <a:off x="3158705" y="2315701"/>
              <a:ext cx="1089444" cy="55399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de-DE" dirty="0">
                  <a:solidFill>
                    <a:srgbClr val="002060"/>
                  </a:solidFill>
                </a:rPr>
                <a:t>versteckte Knoten</a:t>
              </a:r>
              <a:endParaRPr lang="de-DE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</p:grpSp>
      <p:sp>
        <p:nvSpPr>
          <p:cNvPr id="8" name="Rechteck 7"/>
          <p:cNvSpPr/>
          <p:nvPr/>
        </p:nvSpPr>
        <p:spPr>
          <a:xfrm>
            <a:off x="1063652" y="5951920"/>
            <a:ext cx="31146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smtClean="0">
                <a:solidFill>
                  <a:schemeClr val="accent1">
                    <a:lumMod val="50000"/>
                  </a:schemeClr>
                </a:solidFill>
              </a:rPr>
              <a:t>Grauwertbilder </a:t>
            </a:r>
            <a:r>
              <a:rPr lang="de-DE" dirty="0">
                <a:solidFill>
                  <a:schemeClr val="accent1">
                    <a:lumMod val="50000"/>
                  </a:schemeClr>
                </a:solidFill>
              </a:rPr>
              <a:t>(d.h., Bilder mit einem einzigen Kanal)</a:t>
            </a:r>
          </a:p>
        </p:txBody>
      </p:sp>
      <p:sp>
        <p:nvSpPr>
          <p:cNvPr id="12" name="Rechteck 11"/>
          <p:cNvSpPr/>
          <p:nvPr/>
        </p:nvSpPr>
        <p:spPr>
          <a:xfrm>
            <a:off x="5752457" y="2871267"/>
            <a:ext cx="39856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kleinen rechteckigen Bereich (Patch) </a:t>
            </a:r>
          </a:p>
        </p:txBody>
      </p:sp>
      <p:sp>
        <p:nvSpPr>
          <p:cNvPr id="14" name="Rechteck 13"/>
          <p:cNvSpPr/>
          <p:nvPr/>
        </p:nvSpPr>
        <p:spPr>
          <a:xfrm>
            <a:off x="5752457" y="3552835"/>
            <a:ext cx="5017143" cy="21852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er erfasst den Begriff der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Lokalität</a:t>
            </a:r>
          </a:p>
          <a:p>
            <a:endParaRPr lang="de-DE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t 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= </a:t>
            </a:r>
            <a:r>
              <a:rPr lang="de-DE" b="1" dirty="0" err="1">
                <a:solidFill>
                  <a:schemeClr val="accent1">
                    <a:lumMod val="50000"/>
                  </a:schemeClr>
                </a:solidFill>
              </a:rPr>
              <a:t>ReLU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de-DE" b="1" dirty="0" err="1">
                <a:solidFill>
                  <a:schemeClr val="accent1">
                    <a:lumMod val="50000"/>
                  </a:schemeClr>
                </a:solidFill>
              </a:rPr>
              <a:t>w</a:t>
            </a:r>
            <a:r>
              <a:rPr lang="de-DE" b="1" baseline="30000" dirty="0" err="1">
                <a:solidFill>
                  <a:schemeClr val="accent1">
                    <a:lumMod val="50000"/>
                  </a:schemeClr>
                </a:solidFill>
              </a:rPr>
              <a:t>T</a:t>
            </a:r>
            <a:r>
              <a:rPr lang="de-DE" b="1" dirty="0" err="1">
                <a:solidFill>
                  <a:schemeClr val="accent1">
                    <a:lumMod val="50000"/>
                  </a:schemeClr>
                </a:solidFill>
              </a:rPr>
              <a:t>x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 + w</a:t>
            </a:r>
            <a:r>
              <a:rPr lang="de-DE" b="1" baseline="-25000" dirty="0">
                <a:solidFill>
                  <a:schemeClr val="accent1">
                    <a:lumMod val="50000"/>
                  </a:schemeClr>
                </a:solidFill>
              </a:rPr>
              <a:t>0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)</a:t>
            </a: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sz="1600" b="1" dirty="0">
                <a:solidFill>
                  <a:schemeClr val="accent1">
                    <a:lumMod val="50000"/>
                  </a:schemeClr>
                </a:solidFill>
              </a:rPr>
              <a:t>a gewichtete lineare Kombination der </a:t>
            </a:r>
            <a:r>
              <a:rPr lang="de-DE" sz="1600" b="1" dirty="0" smtClean="0">
                <a:solidFill>
                  <a:schemeClr val="accent1">
                    <a:lumMod val="50000"/>
                  </a:schemeClr>
                </a:solidFill>
              </a:rPr>
              <a:t>Eingangswerte</a:t>
            </a: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sz="1600" b="1" dirty="0">
                <a:solidFill>
                  <a:schemeClr val="accent1">
                    <a:lumMod val="50000"/>
                  </a:schemeClr>
                </a:solidFill>
              </a:rPr>
              <a:t>eine nichtlineare Aktivierungsfunktion</a:t>
            </a:r>
            <a:endParaRPr lang="de-DE" sz="16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sz="1600" b="1" dirty="0">
                <a:solidFill>
                  <a:schemeClr val="accent1">
                    <a:lumMod val="50000"/>
                  </a:schemeClr>
                </a:solidFill>
              </a:rPr>
              <a:t>x ist ein Vektor von Pixelwerten für das rezeptive </a:t>
            </a:r>
            <a:r>
              <a:rPr lang="de-DE" sz="1600" b="1" dirty="0" smtClean="0">
                <a:solidFill>
                  <a:schemeClr val="accent1">
                    <a:lumMod val="50000"/>
                  </a:schemeClr>
                </a:solidFill>
              </a:rPr>
              <a:t>Feld</a:t>
            </a:r>
          </a:p>
          <a:p>
            <a:endParaRPr lang="de-DE" sz="16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Kernel (Filter) : Gewichte</a:t>
            </a:r>
            <a:endParaRPr lang="de-DE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5" name="Grafik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95306" y="4968961"/>
            <a:ext cx="851366" cy="835527"/>
          </a:xfrm>
          <a:prstGeom prst="rect">
            <a:avLst/>
          </a:prstGeom>
        </p:spPr>
      </p:pic>
      <p:pic>
        <p:nvPicPr>
          <p:cNvPr id="1026" name="Picture 2" descr="undefined"/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4524" y="254897"/>
            <a:ext cx="3029154" cy="2679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hteck 16"/>
          <p:cNvSpPr/>
          <p:nvPr/>
        </p:nvSpPr>
        <p:spPr>
          <a:xfrm>
            <a:off x="2221360" y="4645442"/>
            <a:ext cx="7992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Kernel</a:t>
            </a:r>
            <a:endParaRPr lang="de-DE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3740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4275376" y="525006"/>
            <a:ext cx="5713759" cy="5981245"/>
            <a:chOff x="692427" y="580992"/>
            <a:chExt cx="5713759" cy="5981245"/>
          </a:xfrm>
        </p:grpSpPr>
        <p:grpSp>
          <p:nvGrpSpPr>
            <p:cNvPr id="38" name="Gruppieren 37">
              <a:extLst>
                <a:ext uri="{FF2B5EF4-FFF2-40B4-BE49-F238E27FC236}">
                  <a16:creationId xmlns:a16="http://schemas.microsoft.com/office/drawing/2014/main" id="{E532A880-C3ED-4DE5-872F-67EACDD96A85}"/>
                </a:ext>
              </a:extLst>
            </p:cNvPr>
            <p:cNvGrpSpPr/>
            <p:nvPr/>
          </p:nvGrpSpPr>
          <p:grpSpPr>
            <a:xfrm>
              <a:off x="2404635" y="4641086"/>
              <a:ext cx="2267959" cy="417522"/>
              <a:chOff x="2404635" y="4641086"/>
              <a:chExt cx="2267959" cy="417522"/>
            </a:xfrm>
          </p:grpSpPr>
          <p:sp>
            <p:nvSpPr>
              <p:cNvPr id="4" name="Textfeld 3">
                <a:extLst>
                  <a:ext uri="{FF2B5EF4-FFF2-40B4-BE49-F238E27FC236}">
                    <a16:creationId xmlns:a16="http://schemas.microsoft.com/office/drawing/2014/main" id="{84F38B29-F3E6-42B7-95EC-1B77C6B7DF92}"/>
                  </a:ext>
                </a:extLst>
              </p:cNvPr>
              <p:cNvSpPr txBox="1"/>
              <p:nvPr/>
            </p:nvSpPr>
            <p:spPr>
              <a:xfrm>
                <a:off x="2732982" y="4689276"/>
                <a:ext cx="193961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i="1" dirty="0"/>
                  <a:t>= f(x)*g(t-x)</a:t>
                </a:r>
              </a:p>
            </p:txBody>
          </p:sp>
          <p:grpSp>
            <p:nvGrpSpPr>
              <p:cNvPr id="88" name="Gruppieren 87">
                <a:extLst>
                  <a:ext uri="{FF2B5EF4-FFF2-40B4-BE49-F238E27FC236}">
                    <a16:creationId xmlns:a16="http://schemas.microsoft.com/office/drawing/2014/main" id="{F1DFFC38-A171-404B-A214-9CC37F2C558E}"/>
                  </a:ext>
                </a:extLst>
              </p:cNvPr>
              <p:cNvGrpSpPr/>
              <p:nvPr/>
            </p:nvGrpSpPr>
            <p:grpSpPr>
              <a:xfrm>
                <a:off x="2404635" y="4641086"/>
                <a:ext cx="316575" cy="352428"/>
                <a:chOff x="4658946" y="1565970"/>
                <a:chExt cx="585048" cy="651306"/>
              </a:xfrm>
            </p:grpSpPr>
            <p:grpSp>
              <p:nvGrpSpPr>
                <p:cNvPr id="89" name="Gruppieren 88">
                  <a:extLst>
                    <a:ext uri="{FF2B5EF4-FFF2-40B4-BE49-F238E27FC236}">
                      <a16:creationId xmlns:a16="http://schemas.microsoft.com/office/drawing/2014/main" id="{02FC5791-E9AC-4313-A22E-B6FD31ADA971}"/>
                    </a:ext>
                  </a:extLst>
                </p:cNvPr>
                <p:cNvGrpSpPr/>
                <p:nvPr/>
              </p:nvGrpSpPr>
              <p:grpSpPr>
                <a:xfrm>
                  <a:off x="5161194" y="1565970"/>
                  <a:ext cx="82800" cy="648972"/>
                  <a:chOff x="5156961" y="1628417"/>
                  <a:chExt cx="82800" cy="648972"/>
                </a:xfrm>
              </p:grpSpPr>
              <p:sp>
                <p:nvSpPr>
                  <p:cNvPr id="91" name="Rechteck 90">
                    <a:extLst>
                      <a:ext uri="{FF2B5EF4-FFF2-40B4-BE49-F238E27FC236}">
                        <a16:creationId xmlns:a16="http://schemas.microsoft.com/office/drawing/2014/main" id="{1D06B35F-C133-4FCE-9B86-F247D31638C8}"/>
                      </a:ext>
                    </a:extLst>
                  </p:cNvPr>
                  <p:cNvSpPr/>
                  <p:nvPr/>
                </p:nvSpPr>
                <p:spPr>
                  <a:xfrm>
                    <a:off x="5156961" y="1847717"/>
                    <a:ext cx="82800" cy="429672"/>
                  </a:xfrm>
                  <a:prstGeom prst="rect">
                    <a:avLst/>
                  </a:prstGeom>
                  <a:solidFill>
                    <a:srgbClr val="FF000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LID4096">
                      <a:solidFill>
                        <a:srgbClr val="FF0000"/>
                      </a:solidFill>
                    </a:endParaRPr>
                  </a:p>
                </p:txBody>
              </p:sp>
              <p:sp>
                <p:nvSpPr>
                  <p:cNvPr id="92" name="Rechteck 91">
                    <a:extLst>
                      <a:ext uri="{FF2B5EF4-FFF2-40B4-BE49-F238E27FC236}">
                        <a16:creationId xmlns:a16="http://schemas.microsoft.com/office/drawing/2014/main" id="{D72A7B45-0FBF-4F60-B984-9C32677D790E}"/>
                      </a:ext>
                    </a:extLst>
                  </p:cNvPr>
                  <p:cNvSpPr/>
                  <p:nvPr/>
                </p:nvSpPr>
                <p:spPr>
                  <a:xfrm>
                    <a:off x="5158475" y="1628417"/>
                    <a:ext cx="81286" cy="648972"/>
                  </a:xfrm>
                  <a:prstGeom prst="rect">
                    <a:avLst/>
                  </a:prstGeom>
                  <a:noFill/>
                  <a:ln w="15875"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LID4096"/>
                  </a:p>
                </p:txBody>
              </p:sp>
            </p:grpSp>
            <p:pic>
              <p:nvPicPr>
                <p:cNvPr id="90" name="Grafik 89">
                  <a:extLst>
                    <a:ext uri="{FF2B5EF4-FFF2-40B4-BE49-F238E27FC236}">
                      <a16:creationId xmlns:a16="http://schemas.microsoft.com/office/drawing/2014/main" id="{76E6A065-DE5F-4EDB-829E-E69277D4098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4658946" y="1787603"/>
                  <a:ext cx="419906" cy="429673"/>
                </a:xfrm>
                <a:prstGeom prst="rect">
                  <a:avLst/>
                </a:prstGeom>
              </p:spPr>
            </p:pic>
          </p:grpSp>
        </p:grpSp>
        <p:cxnSp>
          <p:nvCxnSpPr>
            <p:cNvPr id="104" name="Gerader Verbinder 103">
              <a:extLst>
                <a:ext uri="{FF2B5EF4-FFF2-40B4-BE49-F238E27FC236}">
                  <a16:creationId xmlns:a16="http://schemas.microsoft.com/office/drawing/2014/main" id="{11AAB7C4-A13E-40EA-A4FB-98EA9AED23F4}"/>
                </a:ext>
              </a:extLst>
            </p:cNvPr>
            <p:cNvCxnSpPr>
              <a:cxnSpLocks/>
            </p:cNvCxnSpPr>
            <p:nvPr/>
          </p:nvCxnSpPr>
          <p:spPr>
            <a:xfrm>
              <a:off x="4357646" y="1423457"/>
              <a:ext cx="0" cy="1656000"/>
            </a:xfrm>
            <a:prstGeom prst="line">
              <a:avLst/>
            </a:prstGeom>
            <a:ln w="9525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r Verbinder 104">
              <a:extLst>
                <a:ext uri="{FF2B5EF4-FFF2-40B4-BE49-F238E27FC236}">
                  <a16:creationId xmlns:a16="http://schemas.microsoft.com/office/drawing/2014/main" id="{D5BF4AB7-8AB9-4A61-A2FC-2816A36B6F65}"/>
                </a:ext>
              </a:extLst>
            </p:cNvPr>
            <p:cNvCxnSpPr>
              <a:cxnSpLocks/>
            </p:cNvCxnSpPr>
            <p:nvPr/>
          </p:nvCxnSpPr>
          <p:spPr>
            <a:xfrm>
              <a:off x="3669943" y="931506"/>
              <a:ext cx="0" cy="2196000"/>
            </a:xfrm>
            <a:prstGeom prst="line">
              <a:avLst/>
            </a:prstGeom>
            <a:ln w="9525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1" name="Gruppieren 40">
              <a:extLst>
                <a:ext uri="{FF2B5EF4-FFF2-40B4-BE49-F238E27FC236}">
                  <a16:creationId xmlns:a16="http://schemas.microsoft.com/office/drawing/2014/main" id="{766CA3A1-E0A6-42EF-98B9-EAB224687319}"/>
                </a:ext>
              </a:extLst>
            </p:cNvPr>
            <p:cNvGrpSpPr/>
            <p:nvPr/>
          </p:nvGrpSpPr>
          <p:grpSpPr>
            <a:xfrm>
              <a:off x="1434905" y="3565849"/>
              <a:ext cx="4971281" cy="2996388"/>
              <a:chOff x="1434905" y="657992"/>
              <a:chExt cx="4971281" cy="2996388"/>
            </a:xfrm>
          </p:grpSpPr>
          <p:grpSp>
            <p:nvGrpSpPr>
              <p:cNvPr id="42" name="Gruppieren 41">
                <a:extLst>
                  <a:ext uri="{FF2B5EF4-FFF2-40B4-BE49-F238E27FC236}">
                    <a16:creationId xmlns:a16="http://schemas.microsoft.com/office/drawing/2014/main" id="{788E5231-F2D0-474B-8C29-AB88A9643F02}"/>
                  </a:ext>
                </a:extLst>
              </p:cNvPr>
              <p:cNvGrpSpPr/>
              <p:nvPr/>
            </p:nvGrpSpPr>
            <p:grpSpPr>
              <a:xfrm>
                <a:off x="1434905" y="657992"/>
                <a:ext cx="4661095" cy="2516697"/>
                <a:chOff x="1434905" y="657992"/>
                <a:chExt cx="4661095" cy="2516697"/>
              </a:xfrm>
            </p:grpSpPr>
            <p:cxnSp>
              <p:nvCxnSpPr>
                <p:cNvPr id="55" name="Gerade Verbindung mit Pfeil 54">
                  <a:extLst>
                    <a:ext uri="{FF2B5EF4-FFF2-40B4-BE49-F238E27FC236}">
                      <a16:creationId xmlns:a16="http://schemas.microsoft.com/office/drawing/2014/main" id="{21F738AB-C59B-4304-9C10-0F997D62451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434905" y="657992"/>
                  <a:ext cx="0" cy="2516697"/>
                </a:xfrm>
                <a:prstGeom prst="straightConnector1">
                  <a:avLst/>
                </a:prstGeom>
                <a:ln w="12700">
                  <a:solidFill>
                    <a:srgbClr val="00206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Gerade Verbindung mit Pfeil 55">
                  <a:extLst>
                    <a:ext uri="{FF2B5EF4-FFF2-40B4-BE49-F238E27FC236}">
                      <a16:creationId xmlns:a16="http://schemas.microsoft.com/office/drawing/2014/main" id="{DB17C44A-5188-4CA8-89AF-D2C964B2EE9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34905" y="3174689"/>
                  <a:ext cx="4661095" cy="0"/>
                </a:xfrm>
                <a:prstGeom prst="straightConnector1">
                  <a:avLst/>
                </a:prstGeom>
                <a:ln w="12700">
                  <a:solidFill>
                    <a:srgbClr val="00206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3" name="Smiley 42">
                <a:extLst>
                  <a:ext uri="{FF2B5EF4-FFF2-40B4-BE49-F238E27FC236}">
                    <a16:creationId xmlns:a16="http://schemas.microsoft.com/office/drawing/2014/main" id="{B8A00107-1721-4B00-AEE2-39AB525614CE}"/>
                  </a:ext>
                </a:extLst>
              </p:cNvPr>
              <p:cNvSpPr/>
              <p:nvPr/>
            </p:nvSpPr>
            <p:spPr>
              <a:xfrm>
                <a:off x="2179598" y="3047533"/>
                <a:ext cx="245522" cy="254307"/>
              </a:xfrm>
              <a:prstGeom prst="smileyFac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sp>
            <p:nvSpPr>
              <p:cNvPr id="44" name="Smiley 43">
                <a:extLst>
                  <a:ext uri="{FF2B5EF4-FFF2-40B4-BE49-F238E27FC236}">
                    <a16:creationId xmlns:a16="http://schemas.microsoft.com/office/drawing/2014/main" id="{78639DF2-BCF0-4FE1-87A5-B34060691752}"/>
                  </a:ext>
                </a:extLst>
              </p:cNvPr>
              <p:cNvSpPr/>
              <p:nvPr/>
            </p:nvSpPr>
            <p:spPr>
              <a:xfrm>
                <a:off x="2865528" y="3047533"/>
                <a:ext cx="245522" cy="254307"/>
              </a:xfrm>
              <a:prstGeom prst="smileyFac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sp>
            <p:nvSpPr>
              <p:cNvPr id="45" name="Smiley 44">
                <a:extLst>
                  <a:ext uri="{FF2B5EF4-FFF2-40B4-BE49-F238E27FC236}">
                    <a16:creationId xmlns:a16="http://schemas.microsoft.com/office/drawing/2014/main" id="{E57BEF08-6FA0-4E39-8CDA-475F38098DF9}"/>
                  </a:ext>
                </a:extLst>
              </p:cNvPr>
              <p:cNvSpPr/>
              <p:nvPr/>
            </p:nvSpPr>
            <p:spPr>
              <a:xfrm>
                <a:off x="3547372" y="3039228"/>
                <a:ext cx="245522" cy="254307"/>
              </a:xfrm>
              <a:prstGeom prst="smileyFac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sp>
            <p:nvSpPr>
              <p:cNvPr id="46" name="Smiley 45">
                <a:extLst>
                  <a:ext uri="{FF2B5EF4-FFF2-40B4-BE49-F238E27FC236}">
                    <a16:creationId xmlns:a16="http://schemas.microsoft.com/office/drawing/2014/main" id="{661ADA95-54EE-4996-8CBF-4B0277A76617}"/>
                  </a:ext>
                </a:extLst>
              </p:cNvPr>
              <p:cNvSpPr/>
              <p:nvPr/>
            </p:nvSpPr>
            <p:spPr>
              <a:xfrm>
                <a:off x="4223383" y="3047381"/>
                <a:ext cx="245522" cy="254307"/>
              </a:xfrm>
              <a:prstGeom prst="smileyFac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sp>
            <p:nvSpPr>
              <p:cNvPr id="47" name="Smiley 46">
                <a:extLst>
                  <a:ext uri="{FF2B5EF4-FFF2-40B4-BE49-F238E27FC236}">
                    <a16:creationId xmlns:a16="http://schemas.microsoft.com/office/drawing/2014/main" id="{7761E287-9B10-4F1F-AA77-161475AD37EC}"/>
                  </a:ext>
                </a:extLst>
              </p:cNvPr>
              <p:cNvSpPr/>
              <p:nvPr/>
            </p:nvSpPr>
            <p:spPr>
              <a:xfrm>
                <a:off x="4913764" y="3047534"/>
                <a:ext cx="245522" cy="254307"/>
              </a:xfrm>
              <a:prstGeom prst="smileyFac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sp>
            <p:nvSpPr>
              <p:cNvPr id="49" name="Textfeld 48">
                <a:extLst>
                  <a:ext uri="{FF2B5EF4-FFF2-40B4-BE49-F238E27FC236}">
                    <a16:creationId xmlns:a16="http://schemas.microsoft.com/office/drawing/2014/main" id="{DC1B20C2-BF9A-46EA-9924-4954EA73BDE2}"/>
                  </a:ext>
                </a:extLst>
              </p:cNvPr>
              <p:cNvSpPr txBox="1"/>
              <p:nvPr/>
            </p:nvSpPr>
            <p:spPr>
              <a:xfrm>
                <a:off x="5557555" y="3285048"/>
                <a:ext cx="8486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t (Std.)</a:t>
                </a:r>
                <a:endParaRPr lang="LID4096" dirty="0"/>
              </a:p>
            </p:txBody>
          </p:sp>
        </p:grpSp>
        <p:sp>
          <p:nvSpPr>
            <p:cNvPr id="57" name="Textfeld 56">
              <a:extLst>
                <a:ext uri="{FF2B5EF4-FFF2-40B4-BE49-F238E27FC236}">
                  <a16:creationId xmlns:a16="http://schemas.microsoft.com/office/drawing/2014/main" id="{79497CA5-14E2-458D-9042-492F7BFA5E9E}"/>
                </a:ext>
              </a:extLst>
            </p:cNvPr>
            <p:cNvSpPr txBox="1"/>
            <p:nvPr/>
          </p:nvSpPr>
          <p:spPr>
            <a:xfrm rot="16200000">
              <a:off x="-189257" y="4639475"/>
              <a:ext cx="240969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dirty="0"/>
                <a:t>Verdauen </a:t>
              </a:r>
            </a:p>
            <a:p>
              <a:pPr algn="ctr"/>
              <a:r>
                <a:rPr lang="de-DE" dirty="0"/>
                <a:t>(Restnahrungsrate</a:t>
              </a:r>
              <a:r>
                <a:rPr lang="de-DE" dirty="0" smtClean="0"/>
                <a:t>)  g(t)</a:t>
              </a:r>
              <a:endParaRPr lang="LID4096" dirty="0"/>
            </a:p>
          </p:txBody>
        </p:sp>
        <p:grpSp>
          <p:nvGrpSpPr>
            <p:cNvPr id="69" name="Gruppieren 68">
              <a:extLst>
                <a:ext uri="{FF2B5EF4-FFF2-40B4-BE49-F238E27FC236}">
                  <a16:creationId xmlns:a16="http://schemas.microsoft.com/office/drawing/2014/main" id="{EF76DDEE-8D5B-4CB9-8CC3-9EA1695E41DB}"/>
                </a:ext>
              </a:extLst>
            </p:cNvPr>
            <p:cNvGrpSpPr/>
            <p:nvPr/>
          </p:nvGrpSpPr>
          <p:grpSpPr>
            <a:xfrm>
              <a:off x="1002240" y="580992"/>
              <a:ext cx="5403946" cy="3004563"/>
              <a:chOff x="1002240" y="580992"/>
              <a:chExt cx="5403946" cy="3004563"/>
            </a:xfrm>
          </p:grpSpPr>
          <p:grpSp>
            <p:nvGrpSpPr>
              <p:cNvPr id="39" name="Gruppieren 38">
                <a:extLst>
                  <a:ext uri="{FF2B5EF4-FFF2-40B4-BE49-F238E27FC236}">
                    <a16:creationId xmlns:a16="http://schemas.microsoft.com/office/drawing/2014/main" id="{66A238DD-09D1-417B-9DD9-22C9C5A32AEB}"/>
                  </a:ext>
                </a:extLst>
              </p:cNvPr>
              <p:cNvGrpSpPr/>
              <p:nvPr/>
            </p:nvGrpSpPr>
            <p:grpSpPr>
              <a:xfrm>
                <a:off x="1434905" y="580992"/>
                <a:ext cx="4971281" cy="3004563"/>
                <a:chOff x="1434905" y="657992"/>
                <a:chExt cx="4971281" cy="3004563"/>
              </a:xfrm>
            </p:grpSpPr>
            <p:grpSp>
              <p:nvGrpSpPr>
                <p:cNvPr id="9" name="Gruppieren 8">
                  <a:extLst>
                    <a:ext uri="{FF2B5EF4-FFF2-40B4-BE49-F238E27FC236}">
                      <a16:creationId xmlns:a16="http://schemas.microsoft.com/office/drawing/2014/main" id="{3B33B93B-08A8-4C8B-9A47-EE345A7D3AE2}"/>
                    </a:ext>
                  </a:extLst>
                </p:cNvPr>
                <p:cNvGrpSpPr/>
                <p:nvPr/>
              </p:nvGrpSpPr>
              <p:grpSpPr>
                <a:xfrm>
                  <a:off x="1434905" y="657992"/>
                  <a:ext cx="4661095" cy="2516697"/>
                  <a:chOff x="1434905" y="657992"/>
                  <a:chExt cx="4661095" cy="2516697"/>
                </a:xfrm>
              </p:grpSpPr>
              <p:cxnSp>
                <p:nvCxnSpPr>
                  <p:cNvPr id="3" name="Gerade Verbindung mit Pfeil 2">
                    <a:extLst>
                      <a:ext uri="{FF2B5EF4-FFF2-40B4-BE49-F238E27FC236}">
                        <a16:creationId xmlns:a16="http://schemas.microsoft.com/office/drawing/2014/main" id="{C637C5BB-92FD-4E7B-B4FE-EDE13F5A0DE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434905" y="657992"/>
                    <a:ext cx="0" cy="2516697"/>
                  </a:xfrm>
                  <a:prstGeom prst="straightConnector1">
                    <a:avLst/>
                  </a:prstGeom>
                  <a:ln w="12700">
                    <a:solidFill>
                      <a:srgbClr val="00206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Gerade Verbindung mit Pfeil 7">
                    <a:extLst>
                      <a:ext uri="{FF2B5EF4-FFF2-40B4-BE49-F238E27FC236}">
                        <a16:creationId xmlns:a16="http://schemas.microsoft.com/office/drawing/2014/main" id="{E4C81F4B-9A6A-450D-8830-85FFCDB910F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434905" y="3174689"/>
                    <a:ext cx="4661095" cy="0"/>
                  </a:xfrm>
                  <a:prstGeom prst="straightConnector1">
                    <a:avLst/>
                  </a:prstGeom>
                  <a:ln w="12700">
                    <a:solidFill>
                      <a:srgbClr val="00206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0" name="Smiley 9">
                  <a:extLst>
                    <a:ext uri="{FF2B5EF4-FFF2-40B4-BE49-F238E27FC236}">
                      <a16:creationId xmlns:a16="http://schemas.microsoft.com/office/drawing/2014/main" id="{1443A101-19EC-4556-AE2A-8B830B02249D}"/>
                    </a:ext>
                  </a:extLst>
                </p:cNvPr>
                <p:cNvSpPr/>
                <p:nvPr/>
              </p:nvSpPr>
              <p:spPr>
                <a:xfrm>
                  <a:off x="2179598" y="3047533"/>
                  <a:ext cx="245522" cy="254307"/>
                </a:xfrm>
                <a:prstGeom prst="smileyFac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LID4096"/>
                </a:p>
              </p:txBody>
            </p:sp>
            <p:sp>
              <p:nvSpPr>
                <p:cNvPr id="11" name="Smiley 10">
                  <a:extLst>
                    <a:ext uri="{FF2B5EF4-FFF2-40B4-BE49-F238E27FC236}">
                      <a16:creationId xmlns:a16="http://schemas.microsoft.com/office/drawing/2014/main" id="{9C99C939-61E6-41DA-BE98-AB2C5ADB0D7D}"/>
                    </a:ext>
                  </a:extLst>
                </p:cNvPr>
                <p:cNvSpPr/>
                <p:nvPr/>
              </p:nvSpPr>
              <p:spPr>
                <a:xfrm>
                  <a:off x="2865528" y="3047533"/>
                  <a:ext cx="245522" cy="254307"/>
                </a:xfrm>
                <a:prstGeom prst="smileyFac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LID4096"/>
                </a:p>
              </p:txBody>
            </p:sp>
            <p:sp>
              <p:nvSpPr>
                <p:cNvPr id="12" name="Smiley 11">
                  <a:extLst>
                    <a:ext uri="{FF2B5EF4-FFF2-40B4-BE49-F238E27FC236}">
                      <a16:creationId xmlns:a16="http://schemas.microsoft.com/office/drawing/2014/main" id="{12D3C124-30ED-4A3B-B55E-F7905DFCE6A6}"/>
                    </a:ext>
                  </a:extLst>
                </p:cNvPr>
                <p:cNvSpPr/>
                <p:nvPr/>
              </p:nvSpPr>
              <p:spPr>
                <a:xfrm>
                  <a:off x="3547372" y="3039228"/>
                  <a:ext cx="245522" cy="254307"/>
                </a:xfrm>
                <a:prstGeom prst="smileyFac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LID4096"/>
                </a:p>
              </p:txBody>
            </p:sp>
            <p:sp>
              <p:nvSpPr>
                <p:cNvPr id="13" name="Smiley 12">
                  <a:extLst>
                    <a:ext uri="{FF2B5EF4-FFF2-40B4-BE49-F238E27FC236}">
                      <a16:creationId xmlns:a16="http://schemas.microsoft.com/office/drawing/2014/main" id="{72DB983B-0FD9-4657-869A-E6EC75925FEC}"/>
                    </a:ext>
                  </a:extLst>
                </p:cNvPr>
                <p:cNvSpPr/>
                <p:nvPr/>
              </p:nvSpPr>
              <p:spPr>
                <a:xfrm>
                  <a:off x="4223383" y="3047381"/>
                  <a:ext cx="245522" cy="254307"/>
                </a:xfrm>
                <a:prstGeom prst="smileyFac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LID4096"/>
                </a:p>
              </p:txBody>
            </p:sp>
            <p:sp>
              <p:nvSpPr>
                <p:cNvPr id="14" name="Smiley 13">
                  <a:extLst>
                    <a:ext uri="{FF2B5EF4-FFF2-40B4-BE49-F238E27FC236}">
                      <a16:creationId xmlns:a16="http://schemas.microsoft.com/office/drawing/2014/main" id="{DAEFBA96-1F49-4943-B610-2EE2F05A353A}"/>
                    </a:ext>
                  </a:extLst>
                </p:cNvPr>
                <p:cNvSpPr/>
                <p:nvPr/>
              </p:nvSpPr>
              <p:spPr>
                <a:xfrm>
                  <a:off x="4913764" y="3047534"/>
                  <a:ext cx="245522" cy="254307"/>
                </a:xfrm>
                <a:prstGeom prst="smileyFac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LID4096"/>
                </a:p>
              </p:txBody>
            </p:sp>
            <p:sp>
              <p:nvSpPr>
                <p:cNvPr id="18" name="Textfeld 17">
                  <a:extLst>
                    <a:ext uri="{FF2B5EF4-FFF2-40B4-BE49-F238E27FC236}">
                      <a16:creationId xmlns:a16="http://schemas.microsoft.com/office/drawing/2014/main" id="{06927EBA-0D0E-4667-B3D2-F2662E051A31}"/>
                    </a:ext>
                  </a:extLst>
                </p:cNvPr>
                <p:cNvSpPr txBox="1"/>
                <p:nvPr/>
              </p:nvSpPr>
              <p:spPr>
                <a:xfrm>
                  <a:off x="5604145" y="3285048"/>
                  <a:ext cx="80204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dirty="0"/>
                    <a:t>t (Uhr)</a:t>
                  </a:r>
                  <a:endParaRPr lang="LID4096" dirty="0"/>
                </a:p>
              </p:txBody>
            </p:sp>
            <p:sp>
              <p:nvSpPr>
                <p:cNvPr id="22" name="Textfeld 21">
                  <a:extLst>
                    <a:ext uri="{FF2B5EF4-FFF2-40B4-BE49-F238E27FC236}">
                      <a16:creationId xmlns:a16="http://schemas.microsoft.com/office/drawing/2014/main" id="{7C3F1033-BCBA-48E5-B78E-262C205AC835}"/>
                    </a:ext>
                  </a:extLst>
                </p:cNvPr>
                <p:cNvSpPr txBox="1"/>
                <p:nvPr/>
              </p:nvSpPr>
              <p:spPr>
                <a:xfrm>
                  <a:off x="4226815" y="3293223"/>
                  <a:ext cx="47854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dirty="0"/>
                    <a:t>t</a:t>
                  </a:r>
                  <a:endParaRPr lang="LID4096" dirty="0"/>
                </a:p>
              </p:txBody>
            </p:sp>
          </p:grpSp>
          <p:sp>
            <p:nvSpPr>
              <p:cNvPr id="40" name="Textfeld 39">
                <a:extLst>
                  <a:ext uri="{FF2B5EF4-FFF2-40B4-BE49-F238E27FC236}">
                    <a16:creationId xmlns:a16="http://schemas.microsoft.com/office/drawing/2014/main" id="{790867FF-D18F-4194-8281-82609D7BE2B0}"/>
                  </a:ext>
                </a:extLst>
              </p:cNvPr>
              <p:cNvSpPr txBox="1"/>
              <p:nvPr/>
            </p:nvSpPr>
            <p:spPr>
              <a:xfrm rot="16200000">
                <a:off x="285858" y="1722279"/>
                <a:ext cx="18020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de-DE" dirty="0"/>
                  <a:t>Input (Essen</a:t>
                </a:r>
                <a:r>
                  <a:rPr lang="de-DE" dirty="0" smtClean="0"/>
                  <a:t>)  f(t)</a:t>
                </a:r>
                <a:endParaRPr lang="LID4096" dirty="0"/>
              </a:p>
            </p:txBody>
          </p:sp>
          <p:sp>
            <p:nvSpPr>
              <p:cNvPr id="66" name="Freihandform: Form 65">
                <a:extLst>
                  <a:ext uri="{FF2B5EF4-FFF2-40B4-BE49-F238E27FC236}">
                    <a16:creationId xmlns:a16="http://schemas.microsoft.com/office/drawing/2014/main" id="{0E4F3C86-51C7-4DFB-B00B-8E389E768179}"/>
                  </a:ext>
                </a:extLst>
              </p:cNvPr>
              <p:cNvSpPr/>
              <p:nvPr/>
            </p:nvSpPr>
            <p:spPr>
              <a:xfrm>
                <a:off x="1463040" y="880286"/>
                <a:ext cx="4328160" cy="1786714"/>
              </a:xfrm>
              <a:custGeom>
                <a:avLst/>
                <a:gdLst>
                  <a:gd name="connsiteX0" fmla="*/ 0 w 4328160"/>
                  <a:gd name="connsiteY0" fmla="*/ 1786714 h 1786714"/>
                  <a:gd name="connsiteX1" fmla="*/ 731520 w 4328160"/>
                  <a:gd name="connsiteY1" fmla="*/ 1613994 h 1786714"/>
                  <a:gd name="connsiteX2" fmla="*/ 853440 w 4328160"/>
                  <a:gd name="connsiteY2" fmla="*/ 1105994 h 1786714"/>
                  <a:gd name="connsiteX3" fmla="*/ 1452880 w 4328160"/>
                  <a:gd name="connsiteY3" fmla="*/ 1735914 h 1786714"/>
                  <a:gd name="connsiteX4" fmla="*/ 1488440 w 4328160"/>
                  <a:gd name="connsiteY4" fmla="*/ 882474 h 1786714"/>
                  <a:gd name="connsiteX5" fmla="*/ 2169160 w 4328160"/>
                  <a:gd name="connsiteY5" fmla="*/ 1527634 h 1786714"/>
                  <a:gd name="connsiteX6" fmla="*/ 2270760 w 4328160"/>
                  <a:gd name="connsiteY6" fmla="*/ 3634 h 1786714"/>
                  <a:gd name="connsiteX7" fmla="*/ 3357880 w 4328160"/>
                  <a:gd name="connsiteY7" fmla="*/ 1085674 h 1786714"/>
                  <a:gd name="connsiteX8" fmla="*/ 3495040 w 4328160"/>
                  <a:gd name="connsiteY8" fmla="*/ 521794 h 1786714"/>
                  <a:gd name="connsiteX9" fmla="*/ 3870960 w 4328160"/>
                  <a:gd name="connsiteY9" fmla="*/ 1517474 h 1786714"/>
                  <a:gd name="connsiteX10" fmla="*/ 4328160 w 4328160"/>
                  <a:gd name="connsiteY10" fmla="*/ 1669874 h 1786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328160" h="1786714">
                    <a:moveTo>
                      <a:pt x="0" y="1786714"/>
                    </a:moveTo>
                    <a:cubicBezTo>
                      <a:pt x="294640" y="1757080"/>
                      <a:pt x="589280" y="1727447"/>
                      <a:pt x="731520" y="1613994"/>
                    </a:cubicBezTo>
                    <a:cubicBezTo>
                      <a:pt x="873760" y="1500541"/>
                      <a:pt x="733213" y="1085674"/>
                      <a:pt x="853440" y="1105994"/>
                    </a:cubicBezTo>
                    <a:cubicBezTo>
                      <a:pt x="973667" y="1126314"/>
                      <a:pt x="1347047" y="1773167"/>
                      <a:pt x="1452880" y="1735914"/>
                    </a:cubicBezTo>
                    <a:cubicBezTo>
                      <a:pt x="1558713" y="1698661"/>
                      <a:pt x="1369060" y="917187"/>
                      <a:pt x="1488440" y="882474"/>
                    </a:cubicBezTo>
                    <a:cubicBezTo>
                      <a:pt x="1607820" y="847761"/>
                      <a:pt x="2038773" y="1674107"/>
                      <a:pt x="2169160" y="1527634"/>
                    </a:cubicBezTo>
                    <a:cubicBezTo>
                      <a:pt x="2299547" y="1381161"/>
                      <a:pt x="2072640" y="77294"/>
                      <a:pt x="2270760" y="3634"/>
                    </a:cubicBezTo>
                    <a:cubicBezTo>
                      <a:pt x="2468880" y="-70026"/>
                      <a:pt x="3153833" y="999314"/>
                      <a:pt x="3357880" y="1085674"/>
                    </a:cubicBezTo>
                    <a:cubicBezTo>
                      <a:pt x="3561927" y="1172034"/>
                      <a:pt x="3409527" y="449827"/>
                      <a:pt x="3495040" y="521794"/>
                    </a:cubicBezTo>
                    <a:cubicBezTo>
                      <a:pt x="3580553" y="593761"/>
                      <a:pt x="3732107" y="1326127"/>
                      <a:pt x="3870960" y="1517474"/>
                    </a:cubicBezTo>
                    <a:cubicBezTo>
                      <a:pt x="4009813" y="1708821"/>
                      <a:pt x="4168986" y="1689347"/>
                      <a:pt x="4328160" y="1669874"/>
                    </a:cubicBezTo>
                  </a:path>
                </a:pathLst>
              </a:custGeom>
              <a:noFill/>
              <a:ln w="38100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</p:grpSp>
        <p:grpSp>
          <p:nvGrpSpPr>
            <p:cNvPr id="54" name="Gruppieren 53">
              <a:extLst>
                <a:ext uri="{FF2B5EF4-FFF2-40B4-BE49-F238E27FC236}">
                  <a16:creationId xmlns:a16="http://schemas.microsoft.com/office/drawing/2014/main" id="{BB5CD95B-18EC-4EFD-8AA3-130CF8B7E87D}"/>
                </a:ext>
              </a:extLst>
            </p:cNvPr>
            <p:cNvGrpSpPr/>
            <p:nvPr/>
          </p:nvGrpSpPr>
          <p:grpSpPr>
            <a:xfrm>
              <a:off x="4312153" y="975435"/>
              <a:ext cx="316575" cy="352428"/>
              <a:chOff x="4658946" y="1565970"/>
              <a:chExt cx="585048" cy="651306"/>
            </a:xfrm>
          </p:grpSpPr>
          <p:grpSp>
            <p:nvGrpSpPr>
              <p:cNvPr id="61" name="Gruppieren 60">
                <a:extLst>
                  <a:ext uri="{FF2B5EF4-FFF2-40B4-BE49-F238E27FC236}">
                    <a16:creationId xmlns:a16="http://schemas.microsoft.com/office/drawing/2014/main" id="{2965BD68-F54E-47F1-AD61-260F41BB9EFE}"/>
                  </a:ext>
                </a:extLst>
              </p:cNvPr>
              <p:cNvGrpSpPr/>
              <p:nvPr/>
            </p:nvGrpSpPr>
            <p:grpSpPr>
              <a:xfrm>
                <a:off x="5161194" y="1565970"/>
                <a:ext cx="82800" cy="648972"/>
                <a:chOff x="5156961" y="1628417"/>
                <a:chExt cx="82800" cy="648972"/>
              </a:xfrm>
            </p:grpSpPr>
            <p:sp>
              <p:nvSpPr>
                <p:cNvPr id="63" name="Rechteck 62">
                  <a:extLst>
                    <a:ext uri="{FF2B5EF4-FFF2-40B4-BE49-F238E27FC236}">
                      <a16:creationId xmlns:a16="http://schemas.microsoft.com/office/drawing/2014/main" id="{464D5B44-DAF9-4E49-A37F-348C792EA7DD}"/>
                    </a:ext>
                  </a:extLst>
                </p:cNvPr>
                <p:cNvSpPr/>
                <p:nvPr/>
              </p:nvSpPr>
              <p:spPr>
                <a:xfrm>
                  <a:off x="5156961" y="1847717"/>
                  <a:ext cx="82800" cy="429672"/>
                </a:xfrm>
                <a:prstGeom prst="rect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LID4096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64" name="Rechteck 63">
                  <a:extLst>
                    <a:ext uri="{FF2B5EF4-FFF2-40B4-BE49-F238E27FC236}">
                      <a16:creationId xmlns:a16="http://schemas.microsoft.com/office/drawing/2014/main" id="{FD5DCA43-A275-4D84-A56B-FE65B5BAC33E}"/>
                    </a:ext>
                  </a:extLst>
                </p:cNvPr>
                <p:cNvSpPr/>
                <p:nvPr/>
              </p:nvSpPr>
              <p:spPr>
                <a:xfrm>
                  <a:off x="5158475" y="1628417"/>
                  <a:ext cx="81286" cy="648972"/>
                </a:xfrm>
                <a:prstGeom prst="rect">
                  <a:avLst/>
                </a:prstGeom>
                <a:noFill/>
                <a:ln w="15875"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LID4096"/>
                </a:p>
              </p:txBody>
            </p:sp>
          </p:grpSp>
          <p:pic>
            <p:nvPicPr>
              <p:cNvPr id="60" name="Grafik 59">
                <a:extLst>
                  <a:ext uri="{FF2B5EF4-FFF2-40B4-BE49-F238E27FC236}">
                    <a16:creationId xmlns:a16="http://schemas.microsoft.com/office/drawing/2014/main" id="{C13A0BBC-EC07-4288-BDBF-BE5B3AE91D5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658946" y="1787603"/>
                <a:ext cx="419906" cy="429673"/>
              </a:xfrm>
              <a:prstGeom prst="rect">
                <a:avLst/>
              </a:prstGeom>
            </p:spPr>
          </p:pic>
        </p:grp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A7C8F22E-3D19-4A42-94E0-DD4D394A6EBA}"/>
                </a:ext>
              </a:extLst>
            </p:cNvPr>
            <p:cNvCxnSpPr>
              <a:cxnSpLocks/>
              <a:endCxn id="62" idx="0"/>
            </p:cNvCxnSpPr>
            <p:nvPr/>
          </p:nvCxnSpPr>
          <p:spPr>
            <a:xfrm flipH="1">
              <a:off x="1483010" y="1423457"/>
              <a:ext cx="2874636" cy="2297559"/>
            </a:xfrm>
            <a:prstGeom prst="line">
              <a:avLst/>
            </a:prstGeom>
            <a:ln>
              <a:solidFill>
                <a:schemeClr val="accent3">
                  <a:lumMod val="75000"/>
                </a:schemeClr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Gerader Verbinder 71">
              <a:extLst>
                <a:ext uri="{FF2B5EF4-FFF2-40B4-BE49-F238E27FC236}">
                  <a16:creationId xmlns:a16="http://schemas.microsoft.com/office/drawing/2014/main" id="{87EE7DAC-3216-4D3C-845B-C65F0153EB1D}"/>
                </a:ext>
              </a:extLst>
            </p:cNvPr>
            <p:cNvCxnSpPr>
              <a:cxnSpLocks/>
              <a:stCxn id="66" idx="0"/>
            </p:cNvCxnSpPr>
            <p:nvPr/>
          </p:nvCxnSpPr>
          <p:spPr>
            <a:xfrm>
              <a:off x="1463040" y="2667000"/>
              <a:ext cx="2888413" cy="3156284"/>
            </a:xfrm>
            <a:prstGeom prst="line">
              <a:avLst/>
            </a:prstGeom>
            <a:ln>
              <a:solidFill>
                <a:schemeClr val="accent3">
                  <a:lumMod val="75000"/>
                </a:schemeClr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Gerader Verbinder 72">
              <a:extLst>
                <a:ext uri="{FF2B5EF4-FFF2-40B4-BE49-F238E27FC236}">
                  <a16:creationId xmlns:a16="http://schemas.microsoft.com/office/drawing/2014/main" id="{42053019-CDB1-4CE2-BC17-7503C4E61D5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62667" y="931506"/>
              <a:ext cx="2035566" cy="3521961"/>
            </a:xfrm>
            <a:prstGeom prst="line">
              <a:avLst/>
            </a:prstGeom>
            <a:ln>
              <a:solidFill>
                <a:schemeClr val="accent3">
                  <a:lumMod val="75000"/>
                </a:schemeClr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Gerader Verbinder 77">
              <a:extLst>
                <a:ext uri="{FF2B5EF4-FFF2-40B4-BE49-F238E27FC236}">
                  <a16:creationId xmlns:a16="http://schemas.microsoft.com/office/drawing/2014/main" id="{994CE8D8-2821-45C7-86A6-001996DCFB3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98821" y="2098249"/>
              <a:ext cx="673770" cy="3359275"/>
            </a:xfrm>
            <a:prstGeom prst="line">
              <a:avLst/>
            </a:prstGeom>
            <a:ln>
              <a:solidFill>
                <a:schemeClr val="accent3">
                  <a:lumMod val="75000"/>
                </a:schemeClr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Gerader Verbinder 80">
              <a:extLst>
                <a:ext uri="{FF2B5EF4-FFF2-40B4-BE49-F238E27FC236}">
                  <a16:creationId xmlns:a16="http://schemas.microsoft.com/office/drawing/2014/main" id="{28C794AD-0884-4AC4-A3C2-2EA91F6BBAB9}"/>
                </a:ext>
              </a:extLst>
            </p:cNvPr>
            <p:cNvCxnSpPr>
              <a:cxnSpLocks/>
            </p:cNvCxnSpPr>
            <p:nvPr/>
          </p:nvCxnSpPr>
          <p:spPr>
            <a:xfrm>
              <a:off x="2676407" y="2396691"/>
              <a:ext cx="434643" cy="3233642"/>
            </a:xfrm>
            <a:prstGeom prst="line">
              <a:avLst/>
            </a:prstGeom>
            <a:ln>
              <a:solidFill>
                <a:schemeClr val="accent3">
                  <a:lumMod val="75000"/>
                </a:schemeClr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Gerader Verbinder 84">
              <a:extLst>
                <a:ext uri="{FF2B5EF4-FFF2-40B4-BE49-F238E27FC236}">
                  <a16:creationId xmlns:a16="http://schemas.microsoft.com/office/drawing/2014/main" id="{6D11ED4F-9AFF-456E-A45C-5324281C25E7}"/>
                </a:ext>
              </a:extLst>
            </p:cNvPr>
            <p:cNvCxnSpPr>
              <a:cxnSpLocks/>
              <a:stCxn id="66" idx="1"/>
            </p:cNvCxnSpPr>
            <p:nvPr/>
          </p:nvCxnSpPr>
          <p:spPr>
            <a:xfrm>
              <a:off x="2194560" y="2494280"/>
              <a:ext cx="1475383" cy="3220720"/>
            </a:xfrm>
            <a:prstGeom prst="line">
              <a:avLst/>
            </a:prstGeom>
            <a:ln>
              <a:solidFill>
                <a:schemeClr val="accent3">
                  <a:lumMod val="75000"/>
                </a:schemeClr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Gerader Verbinder 110">
              <a:extLst>
                <a:ext uri="{FF2B5EF4-FFF2-40B4-BE49-F238E27FC236}">
                  <a16:creationId xmlns:a16="http://schemas.microsoft.com/office/drawing/2014/main" id="{1B20E1BD-7A36-4CA2-80F9-37445B050B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94560" y="1609608"/>
              <a:ext cx="1475383" cy="3449000"/>
            </a:xfrm>
            <a:prstGeom prst="line">
              <a:avLst/>
            </a:prstGeom>
            <a:ln>
              <a:solidFill>
                <a:schemeClr val="accent3">
                  <a:lumMod val="75000"/>
                </a:schemeClr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Freihandform: Form 61">
              <a:extLst>
                <a:ext uri="{FF2B5EF4-FFF2-40B4-BE49-F238E27FC236}">
                  <a16:creationId xmlns:a16="http://schemas.microsoft.com/office/drawing/2014/main" id="{773C163F-926F-417B-B259-799440DB94FA}"/>
                </a:ext>
              </a:extLst>
            </p:cNvPr>
            <p:cNvSpPr/>
            <p:nvPr/>
          </p:nvSpPr>
          <p:spPr>
            <a:xfrm>
              <a:off x="1483010" y="3721016"/>
              <a:ext cx="4167019" cy="2227397"/>
            </a:xfrm>
            <a:custGeom>
              <a:avLst/>
              <a:gdLst>
                <a:gd name="connsiteX0" fmla="*/ 0 w 4109987"/>
                <a:gd name="connsiteY0" fmla="*/ 0 h 2050181"/>
                <a:gd name="connsiteX1" fmla="*/ 481263 w 4109987"/>
                <a:gd name="connsiteY1" fmla="*/ 827772 h 2050181"/>
                <a:gd name="connsiteX2" fmla="*/ 1058779 w 4109987"/>
                <a:gd name="connsiteY2" fmla="*/ 1559292 h 2050181"/>
                <a:gd name="connsiteX3" fmla="*/ 2762451 w 4109987"/>
                <a:gd name="connsiteY3" fmla="*/ 1925052 h 2050181"/>
                <a:gd name="connsiteX4" fmla="*/ 4109987 w 4109987"/>
                <a:gd name="connsiteY4" fmla="*/ 2050181 h 2050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9987" h="2050181">
                  <a:moveTo>
                    <a:pt x="0" y="0"/>
                  </a:moveTo>
                  <a:cubicBezTo>
                    <a:pt x="152400" y="283945"/>
                    <a:pt x="304800" y="567890"/>
                    <a:pt x="481263" y="827772"/>
                  </a:cubicBezTo>
                  <a:cubicBezTo>
                    <a:pt x="657726" y="1087654"/>
                    <a:pt x="678581" y="1376412"/>
                    <a:pt x="1058779" y="1559292"/>
                  </a:cubicBezTo>
                  <a:cubicBezTo>
                    <a:pt x="1438977" y="1742172"/>
                    <a:pt x="2253916" y="1843237"/>
                    <a:pt x="2762451" y="1925052"/>
                  </a:cubicBezTo>
                  <a:cubicBezTo>
                    <a:pt x="3270986" y="2006867"/>
                    <a:pt x="3880585" y="2045368"/>
                    <a:pt x="4109987" y="2050181"/>
                  </a:cubicBezTo>
                </a:path>
              </a:pathLst>
            </a:custGeom>
            <a:noFill/>
            <a:ln w="381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</p:grpSp>
      <p:pic>
        <p:nvPicPr>
          <p:cNvPr id="59" name="Grafik 58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65" name="Grafik 64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14</a:t>
            </a:fld>
            <a:endParaRPr lang="LID4096"/>
          </a:p>
        </p:txBody>
      </p:sp>
      <p:pic>
        <p:nvPicPr>
          <p:cNvPr id="53" name="Picture 2" descr="Never Stop Eating the Sandwich :: Behance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797" y="2277191"/>
            <a:ext cx="2307909" cy="2307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343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E532A880-C3ED-4DE5-872F-67EACDD96A85}"/>
              </a:ext>
            </a:extLst>
          </p:cNvPr>
          <p:cNvGrpSpPr/>
          <p:nvPr/>
        </p:nvGrpSpPr>
        <p:grpSpPr>
          <a:xfrm>
            <a:off x="5985233" y="4583335"/>
            <a:ext cx="2267959" cy="417522"/>
            <a:chOff x="2404635" y="4641086"/>
            <a:chExt cx="2267959" cy="417522"/>
          </a:xfrm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84F38B29-F3E6-42B7-95EC-1B77C6B7DF92}"/>
                </a:ext>
              </a:extLst>
            </p:cNvPr>
            <p:cNvSpPr txBox="1"/>
            <p:nvPr/>
          </p:nvSpPr>
          <p:spPr>
            <a:xfrm>
              <a:off x="2732982" y="4689276"/>
              <a:ext cx="19396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i="1" dirty="0"/>
                <a:t>= f(x)*g(t-x)</a:t>
              </a:r>
            </a:p>
          </p:txBody>
        </p:sp>
        <p:grpSp>
          <p:nvGrpSpPr>
            <p:cNvPr id="88" name="Gruppieren 87">
              <a:extLst>
                <a:ext uri="{FF2B5EF4-FFF2-40B4-BE49-F238E27FC236}">
                  <a16:creationId xmlns:a16="http://schemas.microsoft.com/office/drawing/2014/main" id="{F1DFFC38-A171-404B-A214-9CC37F2C558E}"/>
                </a:ext>
              </a:extLst>
            </p:cNvPr>
            <p:cNvGrpSpPr/>
            <p:nvPr/>
          </p:nvGrpSpPr>
          <p:grpSpPr>
            <a:xfrm>
              <a:off x="2404635" y="4641086"/>
              <a:ext cx="316575" cy="352428"/>
              <a:chOff x="4658946" y="1565970"/>
              <a:chExt cx="585048" cy="651306"/>
            </a:xfrm>
          </p:grpSpPr>
          <p:grpSp>
            <p:nvGrpSpPr>
              <p:cNvPr id="89" name="Gruppieren 88">
                <a:extLst>
                  <a:ext uri="{FF2B5EF4-FFF2-40B4-BE49-F238E27FC236}">
                    <a16:creationId xmlns:a16="http://schemas.microsoft.com/office/drawing/2014/main" id="{02FC5791-E9AC-4313-A22E-B6FD31ADA971}"/>
                  </a:ext>
                </a:extLst>
              </p:cNvPr>
              <p:cNvGrpSpPr/>
              <p:nvPr/>
            </p:nvGrpSpPr>
            <p:grpSpPr>
              <a:xfrm>
                <a:off x="5161194" y="1565970"/>
                <a:ext cx="82800" cy="648972"/>
                <a:chOff x="5156961" y="1628417"/>
                <a:chExt cx="82800" cy="648972"/>
              </a:xfrm>
            </p:grpSpPr>
            <p:sp>
              <p:nvSpPr>
                <p:cNvPr id="91" name="Rechteck 90">
                  <a:extLst>
                    <a:ext uri="{FF2B5EF4-FFF2-40B4-BE49-F238E27FC236}">
                      <a16:creationId xmlns:a16="http://schemas.microsoft.com/office/drawing/2014/main" id="{1D06B35F-C133-4FCE-9B86-F247D31638C8}"/>
                    </a:ext>
                  </a:extLst>
                </p:cNvPr>
                <p:cNvSpPr/>
                <p:nvPr/>
              </p:nvSpPr>
              <p:spPr>
                <a:xfrm>
                  <a:off x="5156961" y="1847717"/>
                  <a:ext cx="82800" cy="429672"/>
                </a:xfrm>
                <a:prstGeom prst="rect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LID4096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92" name="Rechteck 91">
                  <a:extLst>
                    <a:ext uri="{FF2B5EF4-FFF2-40B4-BE49-F238E27FC236}">
                      <a16:creationId xmlns:a16="http://schemas.microsoft.com/office/drawing/2014/main" id="{D72A7B45-0FBF-4F60-B984-9C32677D790E}"/>
                    </a:ext>
                  </a:extLst>
                </p:cNvPr>
                <p:cNvSpPr/>
                <p:nvPr/>
              </p:nvSpPr>
              <p:spPr>
                <a:xfrm>
                  <a:off x="5158475" y="1628417"/>
                  <a:ext cx="81286" cy="648972"/>
                </a:xfrm>
                <a:prstGeom prst="rect">
                  <a:avLst/>
                </a:prstGeom>
                <a:noFill/>
                <a:ln w="15875"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LID4096"/>
                </a:p>
              </p:txBody>
            </p:sp>
          </p:grpSp>
          <p:pic>
            <p:nvPicPr>
              <p:cNvPr id="90" name="Grafik 89">
                <a:extLst>
                  <a:ext uri="{FF2B5EF4-FFF2-40B4-BE49-F238E27FC236}">
                    <a16:creationId xmlns:a16="http://schemas.microsoft.com/office/drawing/2014/main" id="{76E6A065-DE5F-4EDB-829E-E69277D409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658946" y="1787603"/>
                <a:ext cx="419906" cy="429673"/>
              </a:xfrm>
              <a:prstGeom prst="rect">
                <a:avLst/>
              </a:prstGeom>
            </p:spPr>
          </p:pic>
        </p:grpSp>
      </p:grpSp>
      <p:cxnSp>
        <p:nvCxnSpPr>
          <p:cNvPr id="104" name="Gerader Verbinder 103">
            <a:extLst>
              <a:ext uri="{FF2B5EF4-FFF2-40B4-BE49-F238E27FC236}">
                <a16:creationId xmlns:a16="http://schemas.microsoft.com/office/drawing/2014/main" id="{11AAB7C4-A13E-40EA-A4FB-98EA9AED23F4}"/>
              </a:ext>
            </a:extLst>
          </p:cNvPr>
          <p:cNvCxnSpPr>
            <a:cxnSpLocks/>
          </p:cNvCxnSpPr>
          <p:nvPr/>
        </p:nvCxnSpPr>
        <p:spPr>
          <a:xfrm>
            <a:off x="7938244" y="1365706"/>
            <a:ext cx="0" cy="1656000"/>
          </a:xfrm>
          <a:prstGeom prst="line">
            <a:avLst/>
          </a:prstGeom>
          <a:ln w="952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Gerader Verbinder 104">
            <a:extLst>
              <a:ext uri="{FF2B5EF4-FFF2-40B4-BE49-F238E27FC236}">
                <a16:creationId xmlns:a16="http://schemas.microsoft.com/office/drawing/2014/main" id="{D5BF4AB7-8AB9-4A61-A2FC-2816A36B6F65}"/>
              </a:ext>
            </a:extLst>
          </p:cNvPr>
          <p:cNvCxnSpPr>
            <a:cxnSpLocks/>
          </p:cNvCxnSpPr>
          <p:nvPr/>
        </p:nvCxnSpPr>
        <p:spPr>
          <a:xfrm>
            <a:off x="7250541" y="873755"/>
            <a:ext cx="0" cy="2196000"/>
          </a:xfrm>
          <a:prstGeom prst="line">
            <a:avLst/>
          </a:prstGeom>
          <a:ln w="952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Gruppieren 68">
            <a:extLst>
              <a:ext uri="{FF2B5EF4-FFF2-40B4-BE49-F238E27FC236}">
                <a16:creationId xmlns:a16="http://schemas.microsoft.com/office/drawing/2014/main" id="{EF76DDEE-8D5B-4CB9-8CC3-9EA1695E41DB}"/>
              </a:ext>
            </a:extLst>
          </p:cNvPr>
          <p:cNvGrpSpPr/>
          <p:nvPr/>
        </p:nvGrpSpPr>
        <p:grpSpPr>
          <a:xfrm>
            <a:off x="4582838" y="523241"/>
            <a:ext cx="5403946" cy="3004563"/>
            <a:chOff x="1002240" y="580992"/>
            <a:chExt cx="5403946" cy="3004563"/>
          </a:xfrm>
        </p:grpSpPr>
        <p:grpSp>
          <p:nvGrpSpPr>
            <p:cNvPr id="39" name="Gruppieren 38">
              <a:extLst>
                <a:ext uri="{FF2B5EF4-FFF2-40B4-BE49-F238E27FC236}">
                  <a16:creationId xmlns:a16="http://schemas.microsoft.com/office/drawing/2014/main" id="{66A238DD-09D1-417B-9DD9-22C9C5A32AEB}"/>
                </a:ext>
              </a:extLst>
            </p:cNvPr>
            <p:cNvGrpSpPr/>
            <p:nvPr/>
          </p:nvGrpSpPr>
          <p:grpSpPr>
            <a:xfrm>
              <a:off x="1434905" y="580992"/>
              <a:ext cx="4971281" cy="3004563"/>
              <a:chOff x="1434905" y="657992"/>
              <a:chExt cx="4971281" cy="3004563"/>
            </a:xfrm>
          </p:grpSpPr>
          <p:grpSp>
            <p:nvGrpSpPr>
              <p:cNvPr id="9" name="Gruppieren 8">
                <a:extLst>
                  <a:ext uri="{FF2B5EF4-FFF2-40B4-BE49-F238E27FC236}">
                    <a16:creationId xmlns:a16="http://schemas.microsoft.com/office/drawing/2014/main" id="{3B33B93B-08A8-4C8B-9A47-EE345A7D3AE2}"/>
                  </a:ext>
                </a:extLst>
              </p:cNvPr>
              <p:cNvGrpSpPr/>
              <p:nvPr/>
            </p:nvGrpSpPr>
            <p:grpSpPr>
              <a:xfrm>
                <a:off x="1434905" y="657992"/>
                <a:ext cx="4661095" cy="2516697"/>
                <a:chOff x="1434905" y="657992"/>
                <a:chExt cx="4661095" cy="2516697"/>
              </a:xfrm>
            </p:grpSpPr>
            <p:cxnSp>
              <p:nvCxnSpPr>
                <p:cNvPr id="3" name="Gerade Verbindung mit Pfeil 2">
                  <a:extLst>
                    <a:ext uri="{FF2B5EF4-FFF2-40B4-BE49-F238E27FC236}">
                      <a16:creationId xmlns:a16="http://schemas.microsoft.com/office/drawing/2014/main" id="{C637C5BB-92FD-4E7B-B4FE-EDE13F5A0DE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434905" y="657992"/>
                  <a:ext cx="0" cy="2516697"/>
                </a:xfrm>
                <a:prstGeom prst="straightConnector1">
                  <a:avLst/>
                </a:prstGeom>
                <a:ln w="12700">
                  <a:solidFill>
                    <a:srgbClr val="00206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Gerade Verbindung mit Pfeil 7">
                  <a:extLst>
                    <a:ext uri="{FF2B5EF4-FFF2-40B4-BE49-F238E27FC236}">
                      <a16:creationId xmlns:a16="http://schemas.microsoft.com/office/drawing/2014/main" id="{E4C81F4B-9A6A-450D-8830-85FFCDB910F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34905" y="3174689"/>
                  <a:ext cx="4661095" cy="0"/>
                </a:xfrm>
                <a:prstGeom prst="straightConnector1">
                  <a:avLst/>
                </a:prstGeom>
                <a:ln w="12700">
                  <a:solidFill>
                    <a:srgbClr val="00206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" name="Smiley 9">
                <a:extLst>
                  <a:ext uri="{FF2B5EF4-FFF2-40B4-BE49-F238E27FC236}">
                    <a16:creationId xmlns:a16="http://schemas.microsoft.com/office/drawing/2014/main" id="{1443A101-19EC-4556-AE2A-8B830B02249D}"/>
                  </a:ext>
                </a:extLst>
              </p:cNvPr>
              <p:cNvSpPr/>
              <p:nvPr/>
            </p:nvSpPr>
            <p:spPr>
              <a:xfrm>
                <a:off x="2179598" y="3047533"/>
                <a:ext cx="245522" cy="254307"/>
              </a:xfrm>
              <a:prstGeom prst="smileyFac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sp>
            <p:nvSpPr>
              <p:cNvPr id="11" name="Smiley 10">
                <a:extLst>
                  <a:ext uri="{FF2B5EF4-FFF2-40B4-BE49-F238E27FC236}">
                    <a16:creationId xmlns:a16="http://schemas.microsoft.com/office/drawing/2014/main" id="{9C99C939-61E6-41DA-BE98-AB2C5ADB0D7D}"/>
                  </a:ext>
                </a:extLst>
              </p:cNvPr>
              <p:cNvSpPr/>
              <p:nvPr/>
            </p:nvSpPr>
            <p:spPr>
              <a:xfrm>
                <a:off x="2865528" y="3047533"/>
                <a:ext cx="245522" cy="254307"/>
              </a:xfrm>
              <a:prstGeom prst="smileyFac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sp>
            <p:nvSpPr>
              <p:cNvPr id="12" name="Smiley 11">
                <a:extLst>
                  <a:ext uri="{FF2B5EF4-FFF2-40B4-BE49-F238E27FC236}">
                    <a16:creationId xmlns:a16="http://schemas.microsoft.com/office/drawing/2014/main" id="{12D3C124-30ED-4A3B-B55E-F7905DFCE6A6}"/>
                  </a:ext>
                </a:extLst>
              </p:cNvPr>
              <p:cNvSpPr/>
              <p:nvPr/>
            </p:nvSpPr>
            <p:spPr>
              <a:xfrm>
                <a:off x="3547372" y="3039228"/>
                <a:ext cx="245522" cy="254307"/>
              </a:xfrm>
              <a:prstGeom prst="smileyFac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sp>
            <p:nvSpPr>
              <p:cNvPr id="13" name="Smiley 12">
                <a:extLst>
                  <a:ext uri="{FF2B5EF4-FFF2-40B4-BE49-F238E27FC236}">
                    <a16:creationId xmlns:a16="http://schemas.microsoft.com/office/drawing/2014/main" id="{72DB983B-0FD9-4657-869A-E6EC75925FEC}"/>
                  </a:ext>
                </a:extLst>
              </p:cNvPr>
              <p:cNvSpPr/>
              <p:nvPr/>
            </p:nvSpPr>
            <p:spPr>
              <a:xfrm>
                <a:off x="4223383" y="3047381"/>
                <a:ext cx="245522" cy="254307"/>
              </a:xfrm>
              <a:prstGeom prst="smileyFac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sp>
            <p:nvSpPr>
              <p:cNvPr id="14" name="Smiley 13">
                <a:extLst>
                  <a:ext uri="{FF2B5EF4-FFF2-40B4-BE49-F238E27FC236}">
                    <a16:creationId xmlns:a16="http://schemas.microsoft.com/office/drawing/2014/main" id="{DAEFBA96-1F49-4943-B610-2EE2F05A353A}"/>
                  </a:ext>
                </a:extLst>
              </p:cNvPr>
              <p:cNvSpPr/>
              <p:nvPr/>
            </p:nvSpPr>
            <p:spPr>
              <a:xfrm>
                <a:off x="4913764" y="3047534"/>
                <a:ext cx="245522" cy="254307"/>
              </a:xfrm>
              <a:prstGeom prst="smileyFac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06927EBA-0D0E-4667-B3D2-F2662E051A31}"/>
                  </a:ext>
                </a:extLst>
              </p:cNvPr>
              <p:cNvSpPr txBox="1"/>
              <p:nvPr/>
            </p:nvSpPr>
            <p:spPr>
              <a:xfrm>
                <a:off x="5604145" y="3285048"/>
                <a:ext cx="80204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t (Uhr)</a:t>
                </a:r>
                <a:endParaRPr lang="LID4096" dirty="0"/>
              </a:p>
            </p:txBody>
          </p:sp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7C3F1033-BCBA-48E5-B78E-262C205AC835}"/>
                  </a:ext>
                </a:extLst>
              </p:cNvPr>
              <p:cNvSpPr txBox="1"/>
              <p:nvPr/>
            </p:nvSpPr>
            <p:spPr>
              <a:xfrm>
                <a:off x="4226815" y="3293223"/>
                <a:ext cx="4785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t</a:t>
                </a:r>
                <a:endParaRPr lang="LID4096" dirty="0"/>
              </a:p>
            </p:txBody>
          </p:sp>
        </p:grpSp>
        <p:sp>
          <p:nvSpPr>
            <p:cNvPr id="40" name="Textfeld 39">
              <a:extLst>
                <a:ext uri="{FF2B5EF4-FFF2-40B4-BE49-F238E27FC236}">
                  <a16:creationId xmlns:a16="http://schemas.microsoft.com/office/drawing/2014/main" id="{790867FF-D18F-4194-8281-82609D7BE2B0}"/>
                </a:ext>
              </a:extLst>
            </p:cNvPr>
            <p:cNvSpPr txBox="1"/>
            <p:nvPr/>
          </p:nvSpPr>
          <p:spPr>
            <a:xfrm rot="16200000">
              <a:off x="285858" y="1722279"/>
              <a:ext cx="18020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dirty="0"/>
                <a:t>Input (Essen</a:t>
              </a:r>
              <a:r>
                <a:rPr lang="de-DE" dirty="0" smtClean="0"/>
                <a:t>)  f(t)</a:t>
              </a:r>
              <a:endParaRPr lang="LID4096" dirty="0"/>
            </a:p>
          </p:txBody>
        </p:sp>
        <p:sp>
          <p:nvSpPr>
            <p:cNvPr id="66" name="Freihandform: Form 65">
              <a:extLst>
                <a:ext uri="{FF2B5EF4-FFF2-40B4-BE49-F238E27FC236}">
                  <a16:creationId xmlns:a16="http://schemas.microsoft.com/office/drawing/2014/main" id="{0E4F3C86-51C7-4DFB-B00B-8E389E768179}"/>
                </a:ext>
              </a:extLst>
            </p:cNvPr>
            <p:cNvSpPr/>
            <p:nvPr/>
          </p:nvSpPr>
          <p:spPr>
            <a:xfrm>
              <a:off x="1463040" y="880286"/>
              <a:ext cx="4328160" cy="1786714"/>
            </a:xfrm>
            <a:custGeom>
              <a:avLst/>
              <a:gdLst>
                <a:gd name="connsiteX0" fmla="*/ 0 w 4328160"/>
                <a:gd name="connsiteY0" fmla="*/ 1786714 h 1786714"/>
                <a:gd name="connsiteX1" fmla="*/ 731520 w 4328160"/>
                <a:gd name="connsiteY1" fmla="*/ 1613994 h 1786714"/>
                <a:gd name="connsiteX2" fmla="*/ 853440 w 4328160"/>
                <a:gd name="connsiteY2" fmla="*/ 1105994 h 1786714"/>
                <a:gd name="connsiteX3" fmla="*/ 1452880 w 4328160"/>
                <a:gd name="connsiteY3" fmla="*/ 1735914 h 1786714"/>
                <a:gd name="connsiteX4" fmla="*/ 1488440 w 4328160"/>
                <a:gd name="connsiteY4" fmla="*/ 882474 h 1786714"/>
                <a:gd name="connsiteX5" fmla="*/ 2169160 w 4328160"/>
                <a:gd name="connsiteY5" fmla="*/ 1527634 h 1786714"/>
                <a:gd name="connsiteX6" fmla="*/ 2270760 w 4328160"/>
                <a:gd name="connsiteY6" fmla="*/ 3634 h 1786714"/>
                <a:gd name="connsiteX7" fmla="*/ 3357880 w 4328160"/>
                <a:gd name="connsiteY7" fmla="*/ 1085674 h 1786714"/>
                <a:gd name="connsiteX8" fmla="*/ 3495040 w 4328160"/>
                <a:gd name="connsiteY8" fmla="*/ 521794 h 1786714"/>
                <a:gd name="connsiteX9" fmla="*/ 3870960 w 4328160"/>
                <a:gd name="connsiteY9" fmla="*/ 1517474 h 1786714"/>
                <a:gd name="connsiteX10" fmla="*/ 4328160 w 4328160"/>
                <a:gd name="connsiteY10" fmla="*/ 1669874 h 178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28160" h="1786714">
                  <a:moveTo>
                    <a:pt x="0" y="1786714"/>
                  </a:moveTo>
                  <a:cubicBezTo>
                    <a:pt x="294640" y="1757080"/>
                    <a:pt x="589280" y="1727447"/>
                    <a:pt x="731520" y="1613994"/>
                  </a:cubicBezTo>
                  <a:cubicBezTo>
                    <a:pt x="873760" y="1500541"/>
                    <a:pt x="733213" y="1085674"/>
                    <a:pt x="853440" y="1105994"/>
                  </a:cubicBezTo>
                  <a:cubicBezTo>
                    <a:pt x="973667" y="1126314"/>
                    <a:pt x="1347047" y="1773167"/>
                    <a:pt x="1452880" y="1735914"/>
                  </a:cubicBezTo>
                  <a:cubicBezTo>
                    <a:pt x="1558713" y="1698661"/>
                    <a:pt x="1369060" y="917187"/>
                    <a:pt x="1488440" y="882474"/>
                  </a:cubicBezTo>
                  <a:cubicBezTo>
                    <a:pt x="1607820" y="847761"/>
                    <a:pt x="2038773" y="1674107"/>
                    <a:pt x="2169160" y="1527634"/>
                  </a:cubicBezTo>
                  <a:cubicBezTo>
                    <a:pt x="2299547" y="1381161"/>
                    <a:pt x="2072640" y="77294"/>
                    <a:pt x="2270760" y="3634"/>
                  </a:cubicBezTo>
                  <a:cubicBezTo>
                    <a:pt x="2468880" y="-70026"/>
                    <a:pt x="3153833" y="999314"/>
                    <a:pt x="3357880" y="1085674"/>
                  </a:cubicBezTo>
                  <a:cubicBezTo>
                    <a:pt x="3561927" y="1172034"/>
                    <a:pt x="3409527" y="449827"/>
                    <a:pt x="3495040" y="521794"/>
                  </a:cubicBezTo>
                  <a:cubicBezTo>
                    <a:pt x="3580553" y="593761"/>
                    <a:pt x="3732107" y="1326127"/>
                    <a:pt x="3870960" y="1517474"/>
                  </a:cubicBezTo>
                  <a:cubicBezTo>
                    <a:pt x="4009813" y="1708821"/>
                    <a:pt x="4168986" y="1689347"/>
                    <a:pt x="4328160" y="1669874"/>
                  </a:cubicBezTo>
                </a:path>
              </a:pathLst>
            </a:custGeom>
            <a:noFill/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</p:grp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BB5CD95B-18EC-4EFD-8AA3-130CF8B7E87D}"/>
              </a:ext>
            </a:extLst>
          </p:cNvPr>
          <p:cNvGrpSpPr/>
          <p:nvPr/>
        </p:nvGrpSpPr>
        <p:grpSpPr>
          <a:xfrm>
            <a:off x="7892751" y="917684"/>
            <a:ext cx="316575" cy="352428"/>
            <a:chOff x="4658946" y="1565970"/>
            <a:chExt cx="585048" cy="651306"/>
          </a:xfrm>
        </p:grpSpPr>
        <p:grpSp>
          <p:nvGrpSpPr>
            <p:cNvPr id="61" name="Gruppieren 60">
              <a:extLst>
                <a:ext uri="{FF2B5EF4-FFF2-40B4-BE49-F238E27FC236}">
                  <a16:creationId xmlns:a16="http://schemas.microsoft.com/office/drawing/2014/main" id="{2965BD68-F54E-47F1-AD61-260F41BB9EFE}"/>
                </a:ext>
              </a:extLst>
            </p:cNvPr>
            <p:cNvGrpSpPr/>
            <p:nvPr/>
          </p:nvGrpSpPr>
          <p:grpSpPr>
            <a:xfrm>
              <a:off x="5161194" y="1565970"/>
              <a:ext cx="82800" cy="648972"/>
              <a:chOff x="5156961" y="1628417"/>
              <a:chExt cx="82800" cy="648972"/>
            </a:xfrm>
          </p:grpSpPr>
          <p:sp>
            <p:nvSpPr>
              <p:cNvPr id="63" name="Rechteck 62">
                <a:extLst>
                  <a:ext uri="{FF2B5EF4-FFF2-40B4-BE49-F238E27FC236}">
                    <a16:creationId xmlns:a16="http://schemas.microsoft.com/office/drawing/2014/main" id="{464D5B44-DAF9-4E49-A37F-348C792EA7DD}"/>
                  </a:ext>
                </a:extLst>
              </p:cNvPr>
              <p:cNvSpPr/>
              <p:nvPr/>
            </p:nvSpPr>
            <p:spPr>
              <a:xfrm>
                <a:off x="5156961" y="1847717"/>
                <a:ext cx="82800" cy="429672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>
                  <a:solidFill>
                    <a:srgbClr val="FF0000"/>
                  </a:solidFill>
                </a:endParaRPr>
              </a:p>
            </p:txBody>
          </p:sp>
          <p:sp>
            <p:nvSpPr>
              <p:cNvPr id="64" name="Rechteck 63">
                <a:extLst>
                  <a:ext uri="{FF2B5EF4-FFF2-40B4-BE49-F238E27FC236}">
                    <a16:creationId xmlns:a16="http://schemas.microsoft.com/office/drawing/2014/main" id="{FD5DCA43-A275-4D84-A56B-FE65B5BAC33E}"/>
                  </a:ext>
                </a:extLst>
              </p:cNvPr>
              <p:cNvSpPr/>
              <p:nvPr/>
            </p:nvSpPr>
            <p:spPr>
              <a:xfrm>
                <a:off x="5158475" y="1628417"/>
                <a:ext cx="81286" cy="648972"/>
              </a:xfrm>
              <a:prstGeom prst="rect">
                <a:avLst/>
              </a:prstGeom>
              <a:noFill/>
              <a:ln w="15875"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</p:grpSp>
        <p:pic>
          <p:nvPicPr>
            <p:cNvPr id="60" name="Grafik 59">
              <a:extLst>
                <a:ext uri="{FF2B5EF4-FFF2-40B4-BE49-F238E27FC236}">
                  <a16:creationId xmlns:a16="http://schemas.microsoft.com/office/drawing/2014/main" id="{C13A0BBC-EC07-4288-BDBF-BE5B3AE91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58946" y="1787603"/>
              <a:ext cx="419906" cy="429673"/>
            </a:xfrm>
            <a:prstGeom prst="rect">
              <a:avLst/>
            </a:prstGeom>
          </p:spPr>
        </p:pic>
      </p:grp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A7C8F22E-3D19-4A42-94E0-DD4D394A6EBA}"/>
              </a:ext>
            </a:extLst>
          </p:cNvPr>
          <p:cNvCxnSpPr>
            <a:cxnSpLocks/>
            <a:endCxn id="62" idx="0"/>
          </p:cNvCxnSpPr>
          <p:nvPr/>
        </p:nvCxnSpPr>
        <p:spPr>
          <a:xfrm flipH="1">
            <a:off x="7954541" y="1379048"/>
            <a:ext cx="3432" cy="2284217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>
            <a:extLst>
              <a:ext uri="{FF2B5EF4-FFF2-40B4-BE49-F238E27FC236}">
                <a16:creationId xmlns:a16="http://schemas.microsoft.com/office/drawing/2014/main" id="{87EE7DAC-3216-4D3C-845B-C65F0153EB1D}"/>
              </a:ext>
            </a:extLst>
          </p:cNvPr>
          <p:cNvCxnSpPr>
            <a:cxnSpLocks/>
            <a:stCxn id="66" idx="0"/>
          </p:cNvCxnSpPr>
          <p:nvPr/>
        </p:nvCxnSpPr>
        <p:spPr>
          <a:xfrm>
            <a:off x="5043638" y="2609248"/>
            <a:ext cx="0" cy="316800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Gerader Verbinder 72">
            <a:extLst>
              <a:ext uri="{FF2B5EF4-FFF2-40B4-BE49-F238E27FC236}">
                <a16:creationId xmlns:a16="http://schemas.microsoft.com/office/drawing/2014/main" id="{42053019-CDB1-4CE2-BC17-7503C4E61D5D}"/>
              </a:ext>
            </a:extLst>
          </p:cNvPr>
          <p:cNvCxnSpPr>
            <a:cxnSpLocks/>
          </p:cNvCxnSpPr>
          <p:nvPr/>
        </p:nvCxnSpPr>
        <p:spPr>
          <a:xfrm>
            <a:off x="7478831" y="873755"/>
            <a:ext cx="21246" cy="360000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>
            <a:extLst>
              <a:ext uri="{FF2B5EF4-FFF2-40B4-BE49-F238E27FC236}">
                <a16:creationId xmlns:a16="http://schemas.microsoft.com/office/drawing/2014/main" id="{994CE8D8-2821-45C7-86A6-001996DCFB32}"/>
              </a:ext>
            </a:extLst>
          </p:cNvPr>
          <p:cNvCxnSpPr>
            <a:cxnSpLocks/>
            <a:endCxn id="62" idx="2"/>
          </p:cNvCxnSpPr>
          <p:nvPr/>
        </p:nvCxnSpPr>
        <p:spPr>
          <a:xfrm>
            <a:off x="6853189" y="2040498"/>
            <a:ext cx="27881" cy="3316843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r Verbinder 80">
            <a:extLst>
              <a:ext uri="{FF2B5EF4-FFF2-40B4-BE49-F238E27FC236}">
                <a16:creationId xmlns:a16="http://schemas.microsoft.com/office/drawing/2014/main" id="{28C794AD-0884-4AC4-A3C2-2EA91F6BBAB9}"/>
              </a:ext>
            </a:extLst>
          </p:cNvPr>
          <p:cNvCxnSpPr>
            <a:cxnSpLocks/>
          </p:cNvCxnSpPr>
          <p:nvPr/>
        </p:nvCxnSpPr>
        <p:spPr>
          <a:xfrm>
            <a:off x="6257005" y="2338940"/>
            <a:ext cx="6316" cy="320400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>
            <a:extLst>
              <a:ext uri="{FF2B5EF4-FFF2-40B4-BE49-F238E27FC236}">
                <a16:creationId xmlns:a16="http://schemas.microsoft.com/office/drawing/2014/main" id="{6D11ED4F-9AFF-456E-A45C-5324281C25E7}"/>
              </a:ext>
            </a:extLst>
          </p:cNvPr>
          <p:cNvCxnSpPr>
            <a:cxnSpLocks/>
            <a:stCxn id="66" idx="1"/>
          </p:cNvCxnSpPr>
          <p:nvPr/>
        </p:nvCxnSpPr>
        <p:spPr>
          <a:xfrm>
            <a:off x="5775158" y="2436528"/>
            <a:ext cx="0" cy="320400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Gerader Verbinder 110">
            <a:extLst>
              <a:ext uri="{FF2B5EF4-FFF2-40B4-BE49-F238E27FC236}">
                <a16:creationId xmlns:a16="http://schemas.microsoft.com/office/drawing/2014/main" id="{1B20E1BD-7A36-4CA2-80F9-37445B050B35}"/>
              </a:ext>
            </a:extLst>
          </p:cNvPr>
          <p:cNvCxnSpPr>
            <a:cxnSpLocks/>
          </p:cNvCxnSpPr>
          <p:nvPr/>
        </p:nvCxnSpPr>
        <p:spPr>
          <a:xfrm>
            <a:off x="7250542" y="1551857"/>
            <a:ext cx="7411" cy="342000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0BA84ED1-0157-42C9-B74B-3DDC050F4163}"/>
              </a:ext>
            </a:extLst>
          </p:cNvPr>
          <p:cNvGrpSpPr/>
          <p:nvPr/>
        </p:nvGrpSpPr>
        <p:grpSpPr>
          <a:xfrm flipH="1">
            <a:off x="3031365" y="3508098"/>
            <a:ext cx="5713762" cy="2996388"/>
            <a:chOff x="4273022" y="3508098"/>
            <a:chExt cx="5713762" cy="2996388"/>
          </a:xfrm>
        </p:grpSpPr>
        <p:grpSp>
          <p:nvGrpSpPr>
            <p:cNvPr id="41" name="Gruppieren 40">
              <a:extLst>
                <a:ext uri="{FF2B5EF4-FFF2-40B4-BE49-F238E27FC236}">
                  <a16:creationId xmlns:a16="http://schemas.microsoft.com/office/drawing/2014/main" id="{766CA3A1-E0A6-42EF-98B9-EAB224687319}"/>
                </a:ext>
              </a:extLst>
            </p:cNvPr>
            <p:cNvGrpSpPr/>
            <p:nvPr/>
          </p:nvGrpSpPr>
          <p:grpSpPr>
            <a:xfrm>
              <a:off x="5015503" y="3508098"/>
              <a:ext cx="4971281" cy="2996388"/>
              <a:chOff x="1434905" y="657992"/>
              <a:chExt cx="4971281" cy="2996388"/>
            </a:xfrm>
          </p:grpSpPr>
          <p:grpSp>
            <p:nvGrpSpPr>
              <p:cNvPr id="42" name="Gruppieren 41">
                <a:extLst>
                  <a:ext uri="{FF2B5EF4-FFF2-40B4-BE49-F238E27FC236}">
                    <a16:creationId xmlns:a16="http://schemas.microsoft.com/office/drawing/2014/main" id="{788E5231-F2D0-474B-8C29-AB88A9643F02}"/>
                  </a:ext>
                </a:extLst>
              </p:cNvPr>
              <p:cNvGrpSpPr/>
              <p:nvPr/>
            </p:nvGrpSpPr>
            <p:grpSpPr>
              <a:xfrm>
                <a:off x="1434905" y="657992"/>
                <a:ext cx="4661095" cy="2516697"/>
                <a:chOff x="1434905" y="657992"/>
                <a:chExt cx="4661095" cy="2516697"/>
              </a:xfrm>
            </p:grpSpPr>
            <p:cxnSp>
              <p:nvCxnSpPr>
                <p:cNvPr id="55" name="Gerade Verbindung mit Pfeil 54">
                  <a:extLst>
                    <a:ext uri="{FF2B5EF4-FFF2-40B4-BE49-F238E27FC236}">
                      <a16:creationId xmlns:a16="http://schemas.microsoft.com/office/drawing/2014/main" id="{21F738AB-C59B-4304-9C10-0F997D62451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434905" y="657992"/>
                  <a:ext cx="0" cy="2516697"/>
                </a:xfrm>
                <a:prstGeom prst="straightConnector1">
                  <a:avLst/>
                </a:prstGeom>
                <a:ln w="12700">
                  <a:solidFill>
                    <a:srgbClr val="00206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Gerade Verbindung mit Pfeil 55">
                  <a:extLst>
                    <a:ext uri="{FF2B5EF4-FFF2-40B4-BE49-F238E27FC236}">
                      <a16:creationId xmlns:a16="http://schemas.microsoft.com/office/drawing/2014/main" id="{DB17C44A-5188-4CA8-89AF-D2C964B2EE9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34905" y="3174689"/>
                  <a:ext cx="4661095" cy="0"/>
                </a:xfrm>
                <a:prstGeom prst="straightConnector1">
                  <a:avLst/>
                </a:prstGeom>
                <a:ln w="12700">
                  <a:solidFill>
                    <a:srgbClr val="00206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3" name="Smiley 42">
                <a:extLst>
                  <a:ext uri="{FF2B5EF4-FFF2-40B4-BE49-F238E27FC236}">
                    <a16:creationId xmlns:a16="http://schemas.microsoft.com/office/drawing/2014/main" id="{B8A00107-1721-4B00-AEE2-39AB525614CE}"/>
                  </a:ext>
                </a:extLst>
              </p:cNvPr>
              <p:cNvSpPr/>
              <p:nvPr/>
            </p:nvSpPr>
            <p:spPr>
              <a:xfrm>
                <a:off x="2179598" y="3047533"/>
                <a:ext cx="245522" cy="254307"/>
              </a:xfrm>
              <a:prstGeom prst="smileyFac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sp>
            <p:nvSpPr>
              <p:cNvPr id="44" name="Smiley 43">
                <a:extLst>
                  <a:ext uri="{FF2B5EF4-FFF2-40B4-BE49-F238E27FC236}">
                    <a16:creationId xmlns:a16="http://schemas.microsoft.com/office/drawing/2014/main" id="{78639DF2-BCF0-4FE1-87A5-B34060691752}"/>
                  </a:ext>
                </a:extLst>
              </p:cNvPr>
              <p:cNvSpPr/>
              <p:nvPr/>
            </p:nvSpPr>
            <p:spPr>
              <a:xfrm>
                <a:off x="2865528" y="3047533"/>
                <a:ext cx="245522" cy="254307"/>
              </a:xfrm>
              <a:prstGeom prst="smileyFac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sp>
            <p:nvSpPr>
              <p:cNvPr id="45" name="Smiley 44">
                <a:extLst>
                  <a:ext uri="{FF2B5EF4-FFF2-40B4-BE49-F238E27FC236}">
                    <a16:creationId xmlns:a16="http://schemas.microsoft.com/office/drawing/2014/main" id="{E57BEF08-6FA0-4E39-8CDA-475F38098DF9}"/>
                  </a:ext>
                </a:extLst>
              </p:cNvPr>
              <p:cNvSpPr/>
              <p:nvPr/>
            </p:nvSpPr>
            <p:spPr>
              <a:xfrm>
                <a:off x="3547372" y="3039228"/>
                <a:ext cx="245522" cy="254307"/>
              </a:xfrm>
              <a:prstGeom prst="smileyFac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sp>
            <p:nvSpPr>
              <p:cNvPr id="46" name="Smiley 45">
                <a:extLst>
                  <a:ext uri="{FF2B5EF4-FFF2-40B4-BE49-F238E27FC236}">
                    <a16:creationId xmlns:a16="http://schemas.microsoft.com/office/drawing/2014/main" id="{661ADA95-54EE-4996-8CBF-4B0277A76617}"/>
                  </a:ext>
                </a:extLst>
              </p:cNvPr>
              <p:cNvSpPr/>
              <p:nvPr/>
            </p:nvSpPr>
            <p:spPr>
              <a:xfrm>
                <a:off x="4223383" y="3047381"/>
                <a:ext cx="245522" cy="254307"/>
              </a:xfrm>
              <a:prstGeom prst="smileyFac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sp>
            <p:nvSpPr>
              <p:cNvPr id="47" name="Smiley 46">
                <a:extLst>
                  <a:ext uri="{FF2B5EF4-FFF2-40B4-BE49-F238E27FC236}">
                    <a16:creationId xmlns:a16="http://schemas.microsoft.com/office/drawing/2014/main" id="{7761E287-9B10-4F1F-AA77-161475AD37EC}"/>
                  </a:ext>
                </a:extLst>
              </p:cNvPr>
              <p:cNvSpPr/>
              <p:nvPr/>
            </p:nvSpPr>
            <p:spPr>
              <a:xfrm>
                <a:off x="4913764" y="3047534"/>
                <a:ext cx="245522" cy="254307"/>
              </a:xfrm>
              <a:prstGeom prst="smileyFac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sp>
            <p:nvSpPr>
              <p:cNvPr id="49" name="Textfeld 48">
                <a:extLst>
                  <a:ext uri="{FF2B5EF4-FFF2-40B4-BE49-F238E27FC236}">
                    <a16:creationId xmlns:a16="http://schemas.microsoft.com/office/drawing/2014/main" id="{DC1B20C2-BF9A-46EA-9924-4954EA73BDE2}"/>
                  </a:ext>
                </a:extLst>
              </p:cNvPr>
              <p:cNvSpPr txBox="1"/>
              <p:nvPr/>
            </p:nvSpPr>
            <p:spPr>
              <a:xfrm>
                <a:off x="5557555" y="3285048"/>
                <a:ext cx="8486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t (Std.)</a:t>
                </a:r>
                <a:endParaRPr lang="LID4096" dirty="0"/>
              </a:p>
            </p:txBody>
          </p:sp>
        </p:grpSp>
        <p:sp>
          <p:nvSpPr>
            <p:cNvPr id="57" name="Textfeld 56">
              <a:extLst>
                <a:ext uri="{FF2B5EF4-FFF2-40B4-BE49-F238E27FC236}">
                  <a16:creationId xmlns:a16="http://schemas.microsoft.com/office/drawing/2014/main" id="{79497CA5-14E2-458D-9042-492F7BFA5E9E}"/>
                </a:ext>
              </a:extLst>
            </p:cNvPr>
            <p:cNvSpPr txBox="1"/>
            <p:nvPr/>
          </p:nvSpPr>
          <p:spPr>
            <a:xfrm rot="16200000">
              <a:off x="3391338" y="4581724"/>
              <a:ext cx="240969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dirty="0"/>
                <a:t>Verdauen </a:t>
              </a:r>
            </a:p>
            <a:p>
              <a:pPr algn="ctr"/>
              <a:r>
                <a:rPr lang="de-DE" dirty="0"/>
                <a:t>(Restnahrungsrate</a:t>
              </a:r>
              <a:r>
                <a:rPr lang="de-DE" dirty="0" smtClean="0"/>
                <a:t>)  g(t)</a:t>
              </a:r>
              <a:endParaRPr lang="LID4096" dirty="0"/>
            </a:p>
          </p:txBody>
        </p:sp>
        <p:sp>
          <p:nvSpPr>
            <p:cNvPr id="62" name="Freihandform: Form 61">
              <a:extLst>
                <a:ext uri="{FF2B5EF4-FFF2-40B4-BE49-F238E27FC236}">
                  <a16:creationId xmlns:a16="http://schemas.microsoft.com/office/drawing/2014/main" id="{773C163F-926F-417B-B259-799440DB94FA}"/>
                </a:ext>
              </a:extLst>
            </p:cNvPr>
            <p:cNvSpPr/>
            <p:nvPr/>
          </p:nvSpPr>
          <p:spPr>
            <a:xfrm>
              <a:off x="5063608" y="3663265"/>
              <a:ext cx="4167019" cy="2227397"/>
            </a:xfrm>
            <a:custGeom>
              <a:avLst/>
              <a:gdLst>
                <a:gd name="connsiteX0" fmla="*/ 0 w 4109987"/>
                <a:gd name="connsiteY0" fmla="*/ 0 h 2050181"/>
                <a:gd name="connsiteX1" fmla="*/ 481263 w 4109987"/>
                <a:gd name="connsiteY1" fmla="*/ 827772 h 2050181"/>
                <a:gd name="connsiteX2" fmla="*/ 1058779 w 4109987"/>
                <a:gd name="connsiteY2" fmla="*/ 1559292 h 2050181"/>
                <a:gd name="connsiteX3" fmla="*/ 2762451 w 4109987"/>
                <a:gd name="connsiteY3" fmla="*/ 1925052 h 2050181"/>
                <a:gd name="connsiteX4" fmla="*/ 4109987 w 4109987"/>
                <a:gd name="connsiteY4" fmla="*/ 2050181 h 2050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9987" h="2050181">
                  <a:moveTo>
                    <a:pt x="0" y="0"/>
                  </a:moveTo>
                  <a:cubicBezTo>
                    <a:pt x="152400" y="283945"/>
                    <a:pt x="304800" y="567890"/>
                    <a:pt x="481263" y="827772"/>
                  </a:cubicBezTo>
                  <a:cubicBezTo>
                    <a:pt x="657726" y="1087654"/>
                    <a:pt x="678581" y="1376412"/>
                    <a:pt x="1058779" y="1559292"/>
                  </a:cubicBezTo>
                  <a:cubicBezTo>
                    <a:pt x="1438977" y="1742172"/>
                    <a:pt x="2253916" y="1843237"/>
                    <a:pt x="2762451" y="1925052"/>
                  </a:cubicBezTo>
                  <a:cubicBezTo>
                    <a:pt x="3270986" y="2006867"/>
                    <a:pt x="3880585" y="2045368"/>
                    <a:pt x="4109987" y="2050181"/>
                  </a:cubicBezTo>
                </a:path>
              </a:pathLst>
            </a:custGeom>
            <a:noFill/>
            <a:ln w="381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feld 73">
                <a:extLst>
                  <a:ext uri="{FF2B5EF4-FFF2-40B4-BE49-F238E27FC236}">
                    <a16:creationId xmlns:a16="http://schemas.microsoft.com/office/drawing/2014/main" id="{A206C42C-88F3-4406-BF4A-EF9A20C407AC}"/>
                  </a:ext>
                </a:extLst>
              </p:cNvPr>
              <p:cNvSpPr txBox="1"/>
              <p:nvPr/>
            </p:nvSpPr>
            <p:spPr>
              <a:xfrm>
                <a:off x="113057" y="3736269"/>
                <a:ext cx="4469781" cy="5894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400" i="1" dirty="0">
                    <a:latin typeface="Cambria Math" panose="02040503050406030204" pitchFamily="18" charset="0"/>
                  </a:rPr>
                  <a:t>(f * g)(t) =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de-DE" sz="24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de-DE" sz="240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4" name="Textfeld 73">
                <a:extLst>
                  <a:ext uri="{FF2B5EF4-FFF2-40B4-BE49-F238E27FC236}">
                    <a16:creationId xmlns:a16="http://schemas.microsoft.com/office/drawing/2014/main" id="{A206C42C-88F3-4406-BF4A-EF9A20C407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057" y="3736269"/>
                <a:ext cx="4469781" cy="589457"/>
              </a:xfrm>
              <a:prstGeom prst="rect">
                <a:avLst/>
              </a:prstGeom>
              <a:blipFill>
                <a:blip r:embed="rId3"/>
                <a:stretch>
                  <a:fillRect l="-2183" b="-1237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feld 51">
                <a:extLst>
                  <a:ext uri="{FF2B5EF4-FFF2-40B4-BE49-F238E27FC236}">
                    <a16:creationId xmlns:a16="http://schemas.microsoft.com/office/drawing/2014/main" id="{A206C42C-88F3-4406-BF4A-EF9A20C407AC}"/>
                  </a:ext>
                </a:extLst>
              </p:cNvPr>
              <p:cNvSpPr txBox="1"/>
              <p:nvPr/>
            </p:nvSpPr>
            <p:spPr>
              <a:xfrm>
                <a:off x="0" y="4509424"/>
                <a:ext cx="5143329" cy="5603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400" i="1" dirty="0" smtClean="0">
                    <a:latin typeface="Cambria Math" panose="02040503050406030204" pitchFamily="18" charset="0"/>
                  </a:rPr>
                  <a:t>(f * g)(t) =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/>
                          </m:rPr>
                          <a:rPr lang="de-DE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de-DE" sz="2400" i="1" smtClean="0">
                            <a:latin typeface="Cambria Math" panose="02040503050406030204" pitchFamily="18" charset="0"/>
                          </a:rPr>
                          <m:t>∞</m:t>
                        </m:r>
                      </m:sub>
                      <m:sup>
                        <m:r>
                          <a:rPr lang="de-DE" sz="2400" i="1" smtClean="0">
                            <a:latin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l-GR" sz="2400" i="1" smtClean="0">
                                <a:latin typeface="Cambria Math" panose="02040503050406030204" pitchFamily="18" charset="0"/>
                              </a:rPr>
                              <m:t>τ</m:t>
                            </m:r>
                          </m:e>
                        </m:d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m:rPr>
                                <m:sty m:val="p"/>
                              </m:rPr>
                              <a:rPr lang="el-GR" sz="2400" i="1">
                                <a:latin typeface="Cambria Math" panose="02040503050406030204" pitchFamily="18" charset="0"/>
                              </a:rPr>
                              <m:t>τ</m:t>
                            </m:r>
                          </m:e>
                        </m:d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m:rPr>
                            <m:nor/>
                          </m:rPr>
                          <a:rPr lang="el-GR" sz="2400">
                            <a:latin typeface="Cambria Math" panose="02040503050406030204" pitchFamily="18" charset="0"/>
                          </a:rPr>
                          <m:t>τ</m:t>
                        </m:r>
                      </m:e>
                    </m:nary>
                  </m:oMath>
                </a14:m>
                <a:endParaRPr lang="de-DE" sz="240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2" name="Textfeld 51">
                <a:extLst>
                  <a:ext uri="{FF2B5EF4-FFF2-40B4-BE49-F238E27FC236}">
                    <a16:creationId xmlns:a16="http://schemas.microsoft.com/office/drawing/2014/main" id="{A206C42C-88F3-4406-BF4A-EF9A20C407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4509424"/>
                <a:ext cx="5143329" cy="560346"/>
              </a:xfrm>
              <a:prstGeom prst="rect">
                <a:avLst/>
              </a:prstGeom>
              <a:blipFill>
                <a:blip r:embed="rId4"/>
                <a:stretch>
                  <a:fillRect l="-1777" t="-2174" b="-1304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hteck 4"/>
          <p:cNvSpPr/>
          <p:nvPr/>
        </p:nvSpPr>
        <p:spPr>
          <a:xfrm>
            <a:off x="756429" y="1971755"/>
            <a:ext cx="2581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002060"/>
                </a:solidFill>
              </a:rPr>
              <a:t>System: </a:t>
            </a:r>
            <a:r>
              <a:rPr lang="de-DE" dirty="0">
                <a:solidFill>
                  <a:srgbClr val="002060"/>
                </a:solidFill>
              </a:rPr>
              <a:t>Verdauen </a:t>
            </a:r>
            <a:r>
              <a:rPr lang="de-DE" dirty="0" smtClean="0">
                <a:solidFill>
                  <a:srgbClr val="002060"/>
                </a:solidFill>
              </a:rPr>
              <a:t>(</a:t>
            </a:r>
            <a:r>
              <a:rPr lang="de-DE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stabil</a:t>
            </a:r>
            <a:r>
              <a:rPr lang="de-DE" dirty="0">
                <a:solidFill>
                  <a:srgbClr val="002060"/>
                </a:solidFill>
              </a:rPr>
              <a:t>)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15</a:t>
            </a:fld>
            <a:endParaRPr lang="LID4096"/>
          </a:p>
        </p:txBody>
      </p:sp>
      <p:pic>
        <p:nvPicPr>
          <p:cNvPr id="58" name="Grafik 57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59" name="Grafik 58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279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C637C5BB-92FD-4E7B-B4FE-EDE13F5A0DE3}"/>
              </a:ext>
            </a:extLst>
          </p:cNvPr>
          <p:cNvCxnSpPr>
            <a:cxnSpLocks/>
          </p:cNvCxnSpPr>
          <p:nvPr/>
        </p:nvCxnSpPr>
        <p:spPr>
          <a:xfrm flipV="1">
            <a:off x="3673891" y="2501899"/>
            <a:ext cx="0" cy="595790"/>
          </a:xfrm>
          <a:prstGeom prst="straightConnector1">
            <a:avLst/>
          </a:prstGeom>
          <a:ln w="127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C637C5BB-92FD-4E7B-B4FE-EDE13F5A0DE3}"/>
              </a:ext>
            </a:extLst>
          </p:cNvPr>
          <p:cNvCxnSpPr>
            <a:cxnSpLocks/>
          </p:cNvCxnSpPr>
          <p:nvPr/>
        </p:nvCxnSpPr>
        <p:spPr>
          <a:xfrm flipV="1">
            <a:off x="4346991" y="2501899"/>
            <a:ext cx="0" cy="595790"/>
          </a:xfrm>
          <a:prstGeom prst="straightConnector1">
            <a:avLst/>
          </a:prstGeom>
          <a:ln w="127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C637C5BB-92FD-4E7B-B4FE-EDE13F5A0DE3}"/>
              </a:ext>
            </a:extLst>
          </p:cNvPr>
          <p:cNvCxnSpPr>
            <a:cxnSpLocks/>
          </p:cNvCxnSpPr>
          <p:nvPr/>
        </p:nvCxnSpPr>
        <p:spPr>
          <a:xfrm flipV="1">
            <a:off x="5037554" y="2501899"/>
            <a:ext cx="0" cy="595790"/>
          </a:xfrm>
          <a:prstGeom prst="straightConnector1">
            <a:avLst/>
          </a:prstGeom>
          <a:ln w="127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C637C5BB-92FD-4E7B-B4FE-EDE13F5A0DE3}"/>
              </a:ext>
            </a:extLst>
          </p:cNvPr>
          <p:cNvCxnSpPr>
            <a:cxnSpLocks/>
          </p:cNvCxnSpPr>
          <p:nvPr/>
        </p:nvCxnSpPr>
        <p:spPr>
          <a:xfrm flipV="1">
            <a:off x="2983011" y="2489200"/>
            <a:ext cx="0" cy="595790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7560" y="1281487"/>
            <a:ext cx="1924319" cy="4382112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8660811" y="816562"/>
            <a:ext cx="35311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smtClean="0">
                <a:solidFill>
                  <a:srgbClr val="002060"/>
                </a:solidFill>
              </a:rPr>
              <a:t>System: </a:t>
            </a:r>
            <a:r>
              <a:rPr lang="de-DE" dirty="0" smtClean="0">
                <a:solidFill>
                  <a:srgbClr val="002060"/>
                </a:solidFill>
              </a:rPr>
              <a:t>Fahrradgabel</a:t>
            </a:r>
            <a:endParaRPr lang="de-DE" dirty="0">
              <a:solidFill>
                <a:srgbClr val="002060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3B33B93B-08A8-4C8B-9A47-EE345A7D3AE2}"/>
              </a:ext>
            </a:extLst>
          </p:cNvPr>
          <p:cNvGrpSpPr/>
          <p:nvPr/>
        </p:nvGrpSpPr>
        <p:grpSpPr>
          <a:xfrm>
            <a:off x="1434905" y="580992"/>
            <a:ext cx="4661095" cy="2516697"/>
            <a:chOff x="1434905" y="657992"/>
            <a:chExt cx="4661095" cy="2516697"/>
          </a:xfrm>
        </p:grpSpPr>
        <p:cxnSp>
          <p:nvCxnSpPr>
            <p:cNvPr id="29" name="Gerade Verbindung mit Pfeil 28">
              <a:extLst>
                <a:ext uri="{FF2B5EF4-FFF2-40B4-BE49-F238E27FC236}">
                  <a16:creationId xmlns:a16="http://schemas.microsoft.com/office/drawing/2014/main" id="{C637C5BB-92FD-4E7B-B4FE-EDE13F5A0D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09911" y="657992"/>
              <a:ext cx="0" cy="2516697"/>
            </a:xfrm>
            <a:prstGeom prst="straightConnector1">
              <a:avLst/>
            </a:prstGeom>
            <a:ln w="1270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>
              <a:extLst>
                <a:ext uri="{FF2B5EF4-FFF2-40B4-BE49-F238E27FC236}">
                  <a16:creationId xmlns:a16="http://schemas.microsoft.com/office/drawing/2014/main" id="{E4C81F4B-9A6A-450D-8830-85FFCDB910F1}"/>
                </a:ext>
              </a:extLst>
            </p:cNvPr>
            <p:cNvCxnSpPr>
              <a:cxnSpLocks/>
            </p:cNvCxnSpPr>
            <p:nvPr/>
          </p:nvCxnSpPr>
          <p:spPr>
            <a:xfrm>
              <a:off x="1434905" y="3174689"/>
              <a:ext cx="4661095" cy="0"/>
            </a:xfrm>
            <a:prstGeom prst="straightConnector1">
              <a:avLst/>
            </a:prstGeom>
            <a:ln w="1270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Smiley 21">
            <a:extLst>
              <a:ext uri="{FF2B5EF4-FFF2-40B4-BE49-F238E27FC236}">
                <a16:creationId xmlns:a16="http://schemas.microsoft.com/office/drawing/2014/main" id="{1443A101-19EC-4556-AE2A-8B830B02249D}"/>
              </a:ext>
            </a:extLst>
          </p:cNvPr>
          <p:cNvSpPr/>
          <p:nvPr/>
        </p:nvSpPr>
        <p:spPr>
          <a:xfrm>
            <a:off x="2179598" y="2970533"/>
            <a:ext cx="245522" cy="254307"/>
          </a:xfrm>
          <a:prstGeom prst="smileyFac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3" name="Smiley 22">
            <a:extLst>
              <a:ext uri="{FF2B5EF4-FFF2-40B4-BE49-F238E27FC236}">
                <a16:creationId xmlns:a16="http://schemas.microsoft.com/office/drawing/2014/main" id="{9C99C939-61E6-41DA-BE98-AB2C5ADB0D7D}"/>
              </a:ext>
            </a:extLst>
          </p:cNvPr>
          <p:cNvSpPr/>
          <p:nvPr/>
        </p:nvSpPr>
        <p:spPr>
          <a:xfrm>
            <a:off x="2865528" y="2970533"/>
            <a:ext cx="245522" cy="254307"/>
          </a:xfrm>
          <a:prstGeom prst="smileyFac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4" name="Smiley 23">
            <a:extLst>
              <a:ext uri="{FF2B5EF4-FFF2-40B4-BE49-F238E27FC236}">
                <a16:creationId xmlns:a16="http://schemas.microsoft.com/office/drawing/2014/main" id="{12D3C124-30ED-4A3B-B55E-F7905DFCE6A6}"/>
              </a:ext>
            </a:extLst>
          </p:cNvPr>
          <p:cNvSpPr/>
          <p:nvPr/>
        </p:nvSpPr>
        <p:spPr>
          <a:xfrm>
            <a:off x="3547372" y="2962228"/>
            <a:ext cx="245522" cy="254307"/>
          </a:xfrm>
          <a:prstGeom prst="smileyFac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5" name="Smiley 24">
            <a:extLst>
              <a:ext uri="{FF2B5EF4-FFF2-40B4-BE49-F238E27FC236}">
                <a16:creationId xmlns:a16="http://schemas.microsoft.com/office/drawing/2014/main" id="{72DB983B-0FD9-4657-869A-E6EC75925FEC}"/>
              </a:ext>
            </a:extLst>
          </p:cNvPr>
          <p:cNvSpPr/>
          <p:nvPr/>
        </p:nvSpPr>
        <p:spPr>
          <a:xfrm>
            <a:off x="4223383" y="2970381"/>
            <a:ext cx="245522" cy="254307"/>
          </a:xfrm>
          <a:prstGeom prst="smileyFac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6" name="Smiley 25">
            <a:extLst>
              <a:ext uri="{FF2B5EF4-FFF2-40B4-BE49-F238E27FC236}">
                <a16:creationId xmlns:a16="http://schemas.microsoft.com/office/drawing/2014/main" id="{DAEFBA96-1F49-4943-B610-2EE2F05A353A}"/>
              </a:ext>
            </a:extLst>
          </p:cNvPr>
          <p:cNvSpPr/>
          <p:nvPr/>
        </p:nvSpPr>
        <p:spPr>
          <a:xfrm>
            <a:off x="4913764" y="2970534"/>
            <a:ext cx="245522" cy="254307"/>
          </a:xfrm>
          <a:prstGeom prst="smileyFac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06927EBA-0D0E-4667-B3D2-F2662E051A31}"/>
              </a:ext>
            </a:extLst>
          </p:cNvPr>
          <p:cNvSpPr txBox="1"/>
          <p:nvPr/>
        </p:nvSpPr>
        <p:spPr>
          <a:xfrm>
            <a:off x="5604146" y="3208048"/>
            <a:ext cx="232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t</a:t>
            </a:r>
            <a:endParaRPr lang="LID4096" dirty="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C3F1033-BCBA-48E5-B78E-262C205AC835}"/>
              </a:ext>
            </a:extLst>
          </p:cNvPr>
          <p:cNvSpPr txBox="1"/>
          <p:nvPr/>
        </p:nvSpPr>
        <p:spPr>
          <a:xfrm>
            <a:off x="4184187" y="3216535"/>
            <a:ext cx="28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3</a:t>
            </a:r>
            <a:endParaRPr lang="LID4096" dirty="0"/>
          </a:p>
        </p:txBody>
      </p:sp>
      <p:grpSp>
        <p:nvGrpSpPr>
          <p:cNvPr id="19" name="Gruppieren 18"/>
          <p:cNvGrpSpPr/>
          <p:nvPr/>
        </p:nvGrpSpPr>
        <p:grpSpPr>
          <a:xfrm>
            <a:off x="1434905" y="3565849"/>
            <a:ext cx="4971281" cy="2996388"/>
            <a:chOff x="1434905" y="3565849"/>
            <a:chExt cx="4971281" cy="2996388"/>
          </a:xfrm>
        </p:grpSpPr>
        <p:grpSp>
          <p:nvGrpSpPr>
            <p:cNvPr id="7" name="Gruppieren 6">
              <a:extLst>
                <a:ext uri="{FF2B5EF4-FFF2-40B4-BE49-F238E27FC236}">
                  <a16:creationId xmlns:a16="http://schemas.microsoft.com/office/drawing/2014/main" id="{766CA3A1-E0A6-42EF-98B9-EAB224687319}"/>
                </a:ext>
              </a:extLst>
            </p:cNvPr>
            <p:cNvGrpSpPr/>
            <p:nvPr/>
          </p:nvGrpSpPr>
          <p:grpSpPr>
            <a:xfrm>
              <a:off x="1434905" y="3565849"/>
              <a:ext cx="4971281" cy="2996388"/>
              <a:chOff x="1434905" y="657992"/>
              <a:chExt cx="4971281" cy="2996388"/>
            </a:xfrm>
          </p:grpSpPr>
          <p:grpSp>
            <p:nvGrpSpPr>
              <p:cNvPr id="8" name="Gruppieren 7">
                <a:extLst>
                  <a:ext uri="{FF2B5EF4-FFF2-40B4-BE49-F238E27FC236}">
                    <a16:creationId xmlns:a16="http://schemas.microsoft.com/office/drawing/2014/main" id="{788E5231-F2D0-474B-8C29-AB88A9643F02}"/>
                  </a:ext>
                </a:extLst>
              </p:cNvPr>
              <p:cNvGrpSpPr/>
              <p:nvPr/>
            </p:nvGrpSpPr>
            <p:grpSpPr>
              <a:xfrm>
                <a:off x="1434905" y="657992"/>
                <a:ext cx="4661095" cy="2516697"/>
                <a:chOff x="1434905" y="657992"/>
                <a:chExt cx="4661095" cy="2516697"/>
              </a:xfrm>
            </p:grpSpPr>
            <p:cxnSp>
              <p:nvCxnSpPr>
                <p:cNvPr id="15" name="Gerade Verbindung mit Pfeil 14">
                  <a:extLst>
                    <a:ext uri="{FF2B5EF4-FFF2-40B4-BE49-F238E27FC236}">
                      <a16:creationId xmlns:a16="http://schemas.microsoft.com/office/drawing/2014/main" id="{21F738AB-C59B-4304-9C10-0F997D62451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316646" y="657992"/>
                  <a:ext cx="0" cy="2516697"/>
                </a:xfrm>
                <a:prstGeom prst="straightConnector1">
                  <a:avLst/>
                </a:prstGeom>
                <a:ln w="12700">
                  <a:solidFill>
                    <a:srgbClr val="00206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Gerade Verbindung mit Pfeil 15">
                  <a:extLst>
                    <a:ext uri="{FF2B5EF4-FFF2-40B4-BE49-F238E27FC236}">
                      <a16:creationId xmlns:a16="http://schemas.microsoft.com/office/drawing/2014/main" id="{DB17C44A-5188-4CA8-89AF-D2C964B2EE9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34905" y="3174689"/>
                  <a:ext cx="4661095" cy="0"/>
                </a:xfrm>
                <a:prstGeom prst="straightConnector1">
                  <a:avLst/>
                </a:prstGeom>
                <a:ln w="12700">
                  <a:solidFill>
                    <a:srgbClr val="00206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" name="Smiley 8">
                <a:extLst>
                  <a:ext uri="{FF2B5EF4-FFF2-40B4-BE49-F238E27FC236}">
                    <a16:creationId xmlns:a16="http://schemas.microsoft.com/office/drawing/2014/main" id="{B8A00107-1721-4B00-AEE2-39AB525614CE}"/>
                  </a:ext>
                </a:extLst>
              </p:cNvPr>
              <p:cNvSpPr/>
              <p:nvPr/>
            </p:nvSpPr>
            <p:spPr>
              <a:xfrm>
                <a:off x="2179598" y="3047533"/>
                <a:ext cx="245522" cy="254307"/>
              </a:xfrm>
              <a:prstGeom prst="smileyFac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sp>
            <p:nvSpPr>
              <p:cNvPr id="10" name="Smiley 9">
                <a:extLst>
                  <a:ext uri="{FF2B5EF4-FFF2-40B4-BE49-F238E27FC236}">
                    <a16:creationId xmlns:a16="http://schemas.microsoft.com/office/drawing/2014/main" id="{78639DF2-BCF0-4FE1-87A5-B34060691752}"/>
                  </a:ext>
                </a:extLst>
              </p:cNvPr>
              <p:cNvSpPr/>
              <p:nvPr/>
            </p:nvSpPr>
            <p:spPr>
              <a:xfrm>
                <a:off x="2865528" y="3047533"/>
                <a:ext cx="245522" cy="254307"/>
              </a:xfrm>
              <a:prstGeom prst="smileyFac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sp>
            <p:nvSpPr>
              <p:cNvPr id="11" name="Smiley 10">
                <a:extLst>
                  <a:ext uri="{FF2B5EF4-FFF2-40B4-BE49-F238E27FC236}">
                    <a16:creationId xmlns:a16="http://schemas.microsoft.com/office/drawing/2014/main" id="{E57BEF08-6FA0-4E39-8CDA-475F38098DF9}"/>
                  </a:ext>
                </a:extLst>
              </p:cNvPr>
              <p:cNvSpPr/>
              <p:nvPr/>
            </p:nvSpPr>
            <p:spPr>
              <a:xfrm>
                <a:off x="3547372" y="3039228"/>
                <a:ext cx="245522" cy="254307"/>
              </a:xfrm>
              <a:prstGeom prst="smileyFac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sp>
            <p:nvSpPr>
              <p:cNvPr id="12" name="Smiley 11">
                <a:extLst>
                  <a:ext uri="{FF2B5EF4-FFF2-40B4-BE49-F238E27FC236}">
                    <a16:creationId xmlns:a16="http://schemas.microsoft.com/office/drawing/2014/main" id="{661ADA95-54EE-4996-8CBF-4B0277A76617}"/>
                  </a:ext>
                </a:extLst>
              </p:cNvPr>
              <p:cNvSpPr/>
              <p:nvPr/>
            </p:nvSpPr>
            <p:spPr>
              <a:xfrm>
                <a:off x="4223383" y="3047381"/>
                <a:ext cx="245522" cy="254307"/>
              </a:xfrm>
              <a:prstGeom prst="smileyFac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sp>
            <p:nvSpPr>
              <p:cNvPr id="13" name="Smiley 12">
                <a:extLst>
                  <a:ext uri="{FF2B5EF4-FFF2-40B4-BE49-F238E27FC236}">
                    <a16:creationId xmlns:a16="http://schemas.microsoft.com/office/drawing/2014/main" id="{7761E287-9B10-4F1F-AA77-161475AD37EC}"/>
                  </a:ext>
                </a:extLst>
              </p:cNvPr>
              <p:cNvSpPr/>
              <p:nvPr/>
            </p:nvSpPr>
            <p:spPr>
              <a:xfrm>
                <a:off x="4913764" y="3047534"/>
                <a:ext cx="245522" cy="254307"/>
              </a:xfrm>
              <a:prstGeom prst="smileyFac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DC1B20C2-BF9A-46EA-9924-4954EA73BDE2}"/>
                  </a:ext>
                </a:extLst>
              </p:cNvPr>
              <p:cNvSpPr txBox="1"/>
              <p:nvPr/>
            </p:nvSpPr>
            <p:spPr>
              <a:xfrm>
                <a:off x="5557555" y="3285048"/>
                <a:ext cx="8486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 smtClean="0"/>
                  <a:t>t</a:t>
                </a:r>
                <a:endParaRPr lang="LID4096" dirty="0"/>
              </a:p>
            </p:txBody>
          </p:sp>
        </p:grp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84F38B29-F3E6-42B7-95EC-1B77C6B7DF92}"/>
                </a:ext>
              </a:extLst>
            </p:cNvPr>
            <p:cNvSpPr txBox="1"/>
            <p:nvPr/>
          </p:nvSpPr>
          <p:spPr>
            <a:xfrm>
              <a:off x="2788681" y="3659138"/>
              <a:ext cx="28154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i="1" dirty="0">
                  <a:solidFill>
                    <a:srgbClr val="002060"/>
                  </a:solidFill>
                </a:rPr>
                <a:t>System: </a:t>
              </a:r>
              <a:r>
                <a:rPr lang="de-DE" b="1" i="1" dirty="0" smtClean="0">
                  <a:solidFill>
                    <a:srgbClr val="002060"/>
                  </a:solidFill>
                </a:rPr>
                <a:t>Fahrradgabel </a:t>
              </a:r>
              <a:r>
                <a:rPr lang="de-DE" i="1" dirty="0" smtClean="0">
                  <a:solidFill>
                    <a:srgbClr val="002060"/>
                  </a:solidFill>
                </a:rPr>
                <a:t>g(t)</a:t>
              </a:r>
              <a:endParaRPr lang="de-DE" i="1" dirty="0">
                <a:solidFill>
                  <a:srgbClr val="002060"/>
                </a:solidFill>
              </a:endParaRPr>
            </a:p>
          </p:txBody>
        </p:sp>
      </p:grpSp>
      <p:sp>
        <p:nvSpPr>
          <p:cNvPr id="33" name="Textfeld 32">
            <a:extLst>
              <a:ext uri="{FF2B5EF4-FFF2-40B4-BE49-F238E27FC236}">
                <a16:creationId xmlns:a16="http://schemas.microsoft.com/office/drawing/2014/main" id="{84F38B29-F3E6-42B7-95EC-1B77C6B7DF92}"/>
              </a:ext>
            </a:extLst>
          </p:cNvPr>
          <p:cNvSpPr txBox="1"/>
          <p:nvPr/>
        </p:nvSpPr>
        <p:spPr>
          <a:xfrm>
            <a:off x="2843505" y="553174"/>
            <a:ext cx="1939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i="1" dirty="0" smtClean="0">
                <a:solidFill>
                  <a:srgbClr val="002060"/>
                </a:solidFill>
              </a:rPr>
              <a:t>Impuls-Signal</a:t>
            </a:r>
            <a:r>
              <a:rPr lang="de-DE" i="1" dirty="0" smtClean="0">
                <a:solidFill>
                  <a:srgbClr val="002060"/>
                </a:solidFill>
              </a:rPr>
              <a:t> f(t)</a:t>
            </a:r>
            <a:endParaRPr lang="de-DE" i="1" dirty="0">
              <a:solidFill>
                <a:srgbClr val="002060"/>
              </a:solidFill>
            </a:endParaRP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16</a:t>
            </a:fld>
            <a:endParaRPr lang="LID4096"/>
          </a:p>
        </p:txBody>
      </p:sp>
      <p:grpSp>
        <p:nvGrpSpPr>
          <p:cNvPr id="36" name="Gruppieren 35"/>
          <p:cNvGrpSpPr/>
          <p:nvPr/>
        </p:nvGrpSpPr>
        <p:grpSpPr>
          <a:xfrm>
            <a:off x="2704133" y="897409"/>
            <a:ext cx="2568762" cy="1409487"/>
            <a:chOff x="235131" y="1541226"/>
            <a:chExt cx="8380966" cy="5051333"/>
          </a:xfrm>
        </p:grpSpPr>
        <p:pic>
          <p:nvPicPr>
            <p:cNvPr id="37" name="Grafik 3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35131" y="1541226"/>
              <a:ext cx="8380966" cy="5051333"/>
            </a:xfrm>
            <a:prstGeom prst="rect">
              <a:avLst/>
            </a:prstGeom>
          </p:spPr>
        </p:pic>
        <p:sp>
          <p:nvSpPr>
            <p:cNvPr id="38" name="Freihandform 37"/>
            <p:cNvSpPr/>
            <p:nvPr/>
          </p:nvSpPr>
          <p:spPr>
            <a:xfrm>
              <a:off x="2682240" y="4275837"/>
              <a:ext cx="5904411" cy="1780074"/>
            </a:xfrm>
            <a:custGeom>
              <a:avLst/>
              <a:gdLst>
                <a:gd name="connsiteX0" fmla="*/ 0 w 5904411"/>
                <a:gd name="connsiteY0" fmla="*/ 836094 h 1780074"/>
                <a:gd name="connsiteX1" fmla="*/ 209006 w 5904411"/>
                <a:gd name="connsiteY1" fmla="*/ 609672 h 1780074"/>
                <a:gd name="connsiteX2" fmla="*/ 435429 w 5904411"/>
                <a:gd name="connsiteY2" fmla="*/ 827386 h 1780074"/>
                <a:gd name="connsiteX3" fmla="*/ 600891 w 5904411"/>
                <a:gd name="connsiteY3" fmla="*/ 1463112 h 1780074"/>
                <a:gd name="connsiteX4" fmla="*/ 870857 w 5904411"/>
                <a:gd name="connsiteY4" fmla="*/ 1715660 h 1780074"/>
                <a:gd name="connsiteX5" fmla="*/ 1515291 w 5904411"/>
                <a:gd name="connsiteY5" fmla="*/ 975432 h 1780074"/>
                <a:gd name="connsiteX6" fmla="*/ 1994263 w 5904411"/>
                <a:gd name="connsiteY6" fmla="*/ 243912 h 1780074"/>
                <a:gd name="connsiteX7" fmla="*/ 2586446 w 5904411"/>
                <a:gd name="connsiteY7" fmla="*/ 72 h 1780074"/>
                <a:gd name="connsiteX8" fmla="*/ 3222171 w 5904411"/>
                <a:gd name="connsiteY8" fmla="*/ 261329 h 1780074"/>
                <a:gd name="connsiteX9" fmla="*/ 3840480 w 5904411"/>
                <a:gd name="connsiteY9" fmla="*/ 1210563 h 1780074"/>
                <a:gd name="connsiteX10" fmla="*/ 4659086 w 5904411"/>
                <a:gd name="connsiteY10" fmla="*/ 1750494 h 1780074"/>
                <a:gd name="connsiteX11" fmla="*/ 5294811 w 5904411"/>
                <a:gd name="connsiteY11" fmla="*/ 1672117 h 1780074"/>
                <a:gd name="connsiteX12" fmla="*/ 5904411 w 5904411"/>
                <a:gd name="connsiteY12" fmla="*/ 1358609 h 178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04411" h="1780074">
                  <a:moveTo>
                    <a:pt x="0" y="836094"/>
                  </a:moveTo>
                  <a:cubicBezTo>
                    <a:pt x="68217" y="723608"/>
                    <a:pt x="136435" y="611123"/>
                    <a:pt x="209006" y="609672"/>
                  </a:cubicBezTo>
                  <a:cubicBezTo>
                    <a:pt x="281577" y="608221"/>
                    <a:pt x="370115" y="685146"/>
                    <a:pt x="435429" y="827386"/>
                  </a:cubicBezTo>
                  <a:cubicBezTo>
                    <a:pt x="500743" y="969626"/>
                    <a:pt x="528320" y="1315066"/>
                    <a:pt x="600891" y="1463112"/>
                  </a:cubicBezTo>
                  <a:cubicBezTo>
                    <a:pt x="673462" y="1611158"/>
                    <a:pt x="718457" y="1796940"/>
                    <a:pt x="870857" y="1715660"/>
                  </a:cubicBezTo>
                  <a:cubicBezTo>
                    <a:pt x="1023257" y="1634380"/>
                    <a:pt x="1328057" y="1220723"/>
                    <a:pt x="1515291" y="975432"/>
                  </a:cubicBezTo>
                  <a:cubicBezTo>
                    <a:pt x="1702525" y="730141"/>
                    <a:pt x="1815737" y="406472"/>
                    <a:pt x="1994263" y="243912"/>
                  </a:cubicBezTo>
                  <a:cubicBezTo>
                    <a:pt x="2172789" y="81352"/>
                    <a:pt x="2381795" y="-2831"/>
                    <a:pt x="2586446" y="72"/>
                  </a:cubicBezTo>
                  <a:cubicBezTo>
                    <a:pt x="2791097" y="2975"/>
                    <a:pt x="3013165" y="59580"/>
                    <a:pt x="3222171" y="261329"/>
                  </a:cubicBezTo>
                  <a:cubicBezTo>
                    <a:pt x="3431177" y="463078"/>
                    <a:pt x="3600994" y="962369"/>
                    <a:pt x="3840480" y="1210563"/>
                  </a:cubicBezTo>
                  <a:cubicBezTo>
                    <a:pt x="4079966" y="1458757"/>
                    <a:pt x="4416698" y="1673568"/>
                    <a:pt x="4659086" y="1750494"/>
                  </a:cubicBezTo>
                  <a:cubicBezTo>
                    <a:pt x="4901474" y="1827420"/>
                    <a:pt x="5087257" y="1737431"/>
                    <a:pt x="5294811" y="1672117"/>
                  </a:cubicBezTo>
                  <a:cubicBezTo>
                    <a:pt x="5502365" y="1606803"/>
                    <a:pt x="5770880" y="1579226"/>
                    <a:pt x="5904411" y="1358609"/>
                  </a:cubicBezTo>
                </a:path>
              </a:pathLst>
            </a:custGeom>
            <a:noFill/>
            <a:ln w="57150" cmpd="sng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rgbClr val="FF0000"/>
                </a:solidFill>
              </a:endParaRPr>
            </a:p>
          </p:txBody>
        </p:sp>
      </p:grpSp>
      <p:sp>
        <p:nvSpPr>
          <p:cNvPr id="40" name="Textfeld 39">
            <a:extLst>
              <a:ext uri="{FF2B5EF4-FFF2-40B4-BE49-F238E27FC236}">
                <a16:creationId xmlns:a16="http://schemas.microsoft.com/office/drawing/2014/main" id="{7C3F1033-BCBA-48E5-B78E-262C205AC835}"/>
              </a:ext>
            </a:extLst>
          </p:cNvPr>
          <p:cNvSpPr txBox="1"/>
          <p:nvPr/>
        </p:nvSpPr>
        <p:spPr>
          <a:xfrm>
            <a:off x="4894166" y="3216535"/>
            <a:ext cx="28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…</a:t>
            </a:r>
            <a:endParaRPr lang="LID4096" dirty="0"/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7C3F1033-BCBA-48E5-B78E-262C205AC835}"/>
              </a:ext>
            </a:extLst>
          </p:cNvPr>
          <p:cNvSpPr txBox="1"/>
          <p:nvPr/>
        </p:nvSpPr>
        <p:spPr>
          <a:xfrm>
            <a:off x="3525090" y="3222562"/>
            <a:ext cx="28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2</a:t>
            </a:r>
            <a:endParaRPr lang="LID4096" dirty="0"/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7C3F1033-BCBA-48E5-B78E-262C205AC835}"/>
              </a:ext>
            </a:extLst>
          </p:cNvPr>
          <p:cNvSpPr txBox="1"/>
          <p:nvPr/>
        </p:nvSpPr>
        <p:spPr>
          <a:xfrm>
            <a:off x="2843505" y="3228864"/>
            <a:ext cx="28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1</a:t>
            </a:r>
            <a:endParaRPr lang="LID4096" dirty="0"/>
          </a:p>
        </p:txBody>
      </p:sp>
      <p:grpSp>
        <p:nvGrpSpPr>
          <p:cNvPr id="55" name="Gruppieren 54"/>
          <p:cNvGrpSpPr/>
          <p:nvPr/>
        </p:nvGrpSpPr>
        <p:grpSpPr>
          <a:xfrm>
            <a:off x="1479550" y="4258949"/>
            <a:ext cx="4340225" cy="1842490"/>
            <a:chOff x="1479550" y="4258949"/>
            <a:chExt cx="4340225" cy="1842490"/>
          </a:xfrm>
        </p:grpSpPr>
        <p:cxnSp>
          <p:nvCxnSpPr>
            <p:cNvPr id="47" name="Gerader Verbinder 46"/>
            <p:cNvCxnSpPr/>
            <p:nvPr/>
          </p:nvCxnSpPr>
          <p:spPr>
            <a:xfrm flipV="1">
              <a:off x="1479550" y="6082546"/>
              <a:ext cx="830361" cy="1"/>
            </a:xfrm>
            <a:prstGeom prst="line">
              <a:avLst/>
            </a:prstGeom>
            <a:ln w="571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Gerader Verbinder 49"/>
            <p:cNvCxnSpPr/>
            <p:nvPr/>
          </p:nvCxnSpPr>
          <p:spPr>
            <a:xfrm>
              <a:off x="2323382" y="4258949"/>
              <a:ext cx="1" cy="1842490"/>
            </a:xfrm>
            <a:prstGeom prst="line">
              <a:avLst/>
            </a:prstGeom>
            <a:ln w="571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Freihandform 53"/>
            <p:cNvSpPr/>
            <p:nvPr/>
          </p:nvSpPr>
          <p:spPr>
            <a:xfrm>
              <a:off x="2324100" y="4267200"/>
              <a:ext cx="3495675" cy="1743075"/>
            </a:xfrm>
            <a:custGeom>
              <a:avLst/>
              <a:gdLst>
                <a:gd name="connsiteX0" fmla="*/ 0 w 3495675"/>
                <a:gd name="connsiteY0" fmla="*/ 0 h 1743075"/>
                <a:gd name="connsiteX1" fmla="*/ 400050 w 3495675"/>
                <a:gd name="connsiteY1" fmla="*/ 590550 h 1743075"/>
                <a:gd name="connsiteX2" fmla="*/ 866775 w 3495675"/>
                <a:gd name="connsiteY2" fmla="*/ 1095375 h 1743075"/>
                <a:gd name="connsiteX3" fmla="*/ 1714500 w 3495675"/>
                <a:gd name="connsiteY3" fmla="*/ 1438275 h 1743075"/>
                <a:gd name="connsiteX4" fmla="*/ 3495675 w 3495675"/>
                <a:gd name="connsiteY4" fmla="*/ 1743075 h 1743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5675" h="1743075">
                  <a:moveTo>
                    <a:pt x="0" y="0"/>
                  </a:moveTo>
                  <a:cubicBezTo>
                    <a:pt x="127794" y="203994"/>
                    <a:pt x="255588" y="407988"/>
                    <a:pt x="400050" y="590550"/>
                  </a:cubicBezTo>
                  <a:cubicBezTo>
                    <a:pt x="544512" y="773112"/>
                    <a:pt x="647700" y="954088"/>
                    <a:pt x="866775" y="1095375"/>
                  </a:cubicBezTo>
                  <a:cubicBezTo>
                    <a:pt x="1085850" y="1236663"/>
                    <a:pt x="1276350" y="1330325"/>
                    <a:pt x="1714500" y="1438275"/>
                  </a:cubicBezTo>
                  <a:cubicBezTo>
                    <a:pt x="2152650" y="1546225"/>
                    <a:pt x="2824162" y="1644650"/>
                    <a:pt x="3495675" y="1743075"/>
                  </a:cubicBezTo>
                </a:path>
              </a:pathLst>
            </a:custGeom>
            <a:noFill/>
            <a:ln w="5715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56" name="Grafik 55">
            <a:extLst>
              <a:ext uri="{FF2B5EF4-FFF2-40B4-BE49-F238E27FC236}">
                <a16:creationId xmlns:a16="http://schemas.microsoft.com/office/drawing/2014/main" id="{FB416600-DC95-44F4-A3E2-56642FE0F31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8685766" y="132088"/>
            <a:ext cx="2592867" cy="469062"/>
          </a:xfrm>
          <a:prstGeom prst="rect">
            <a:avLst/>
          </a:prstGeom>
        </p:spPr>
      </p:pic>
      <p:sp>
        <p:nvSpPr>
          <p:cNvPr id="57" name="Textfeld 56">
            <a:extLst>
              <a:ext uri="{FF2B5EF4-FFF2-40B4-BE49-F238E27FC236}">
                <a16:creationId xmlns:a16="http://schemas.microsoft.com/office/drawing/2014/main" id="{7C3F1033-BCBA-48E5-B78E-262C205AC835}"/>
              </a:ext>
            </a:extLst>
          </p:cNvPr>
          <p:cNvSpPr txBox="1"/>
          <p:nvPr/>
        </p:nvSpPr>
        <p:spPr>
          <a:xfrm>
            <a:off x="2169374" y="3234760"/>
            <a:ext cx="28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0</a:t>
            </a:r>
            <a:endParaRPr lang="LID4096" dirty="0"/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7C3F1033-BCBA-48E5-B78E-262C205AC835}"/>
              </a:ext>
            </a:extLst>
          </p:cNvPr>
          <p:cNvSpPr txBox="1"/>
          <p:nvPr/>
        </p:nvSpPr>
        <p:spPr>
          <a:xfrm>
            <a:off x="2173333" y="6192905"/>
            <a:ext cx="28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0</a:t>
            </a:r>
            <a:endParaRPr lang="LID4096" dirty="0"/>
          </a:p>
        </p:txBody>
      </p:sp>
      <p:sp>
        <p:nvSpPr>
          <p:cNvPr id="48" name="Rechteck 47"/>
          <p:cNvSpPr/>
          <p:nvPr/>
        </p:nvSpPr>
        <p:spPr>
          <a:xfrm>
            <a:off x="6835710" y="5871475"/>
            <a:ext cx="496475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002060"/>
                </a:solidFill>
              </a:rPr>
              <a:t>die Größe des </a:t>
            </a:r>
            <a:r>
              <a:rPr lang="de-DE" sz="1200" dirty="0" smtClean="0">
                <a:solidFill>
                  <a:srgbClr val="002060"/>
                </a:solidFill>
              </a:rPr>
              <a:t>Steins ~ Schwingungsamplitude (</a:t>
            </a:r>
            <a:r>
              <a:rPr lang="de-DE" sz="1200" dirty="0">
                <a:solidFill>
                  <a:srgbClr val="002060"/>
                </a:solidFill>
              </a:rPr>
              <a:t>d</a:t>
            </a:r>
            <a:r>
              <a:rPr lang="de-DE" sz="1200" dirty="0" smtClean="0">
                <a:solidFill>
                  <a:srgbClr val="002060"/>
                </a:solidFill>
              </a:rPr>
              <a:t>as Ausmaß der Verformung)</a:t>
            </a:r>
            <a:endParaRPr lang="de-DE" sz="1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372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769600" y="6356350"/>
            <a:ext cx="584199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17</a:t>
            </a:fld>
            <a:endParaRPr lang="LID4096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0B46CA9-781D-4D80-8081-35CD215EFBAE}"/>
              </a:ext>
            </a:extLst>
          </p:cNvPr>
          <p:cNvSpPr txBox="1"/>
          <p:nvPr/>
        </p:nvSpPr>
        <p:spPr>
          <a:xfrm>
            <a:off x="766355" y="507962"/>
            <a:ext cx="4784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Filters in CNN</a:t>
            </a:r>
            <a:endParaRPr lang="de-DE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766355" y="1408527"/>
            <a:ext cx="281504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de-DE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Feature-Detektoren</a:t>
            </a:r>
            <a:endParaRPr lang="de-DE" sz="2000" b="1" dirty="0">
              <a:solidFill>
                <a:srgbClr val="002060"/>
              </a:solidFill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1063652" y="2502571"/>
            <a:ext cx="2771748" cy="3070121"/>
            <a:chOff x="940726" y="2038702"/>
            <a:chExt cx="3307423" cy="3663460"/>
          </a:xfrm>
        </p:grpSpPr>
        <p:pic>
          <p:nvPicPr>
            <p:cNvPr id="2" name="Grafik 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40726" y="2038702"/>
              <a:ext cx="3231224" cy="3663460"/>
            </a:xfrm>
            <a:prstGeom prst="rect">
              <a:avLst/>
            </a:prstGeom>
          </p:spPr>
        </p:pic>
        <p:sp>
          <p:nvSpPr>
            <p:cNvPr id="6" name="Textfeld 5"/>
            <p:cNvSpPr txBox="1"/>
            <p:nvPr/>
          </p:nvSpPr>
          <p:spPr>
            <a:xfrm>
              <a:off x="1209675" y="2038702"/>
              <a:ext cx="466725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de-DE" dirty="0" smtClean="0">
                  <a:solidFill>
                    <a:schemeClr val="accent1">
                      <a:lumMod val="50000"/>
                    </a:schemeClr>
                  </a:solidFill>
                </a:rPr>
                <a:t>Bild</a:t>
              </a:r>
              <a:endParaRPr lang="de-DE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1" name="Textfeld 10"/>
            <p:cNvSpPr txBox="1"/>
            <p:nvPr/>
          </p:nvSpPr>
          <p:spPr>
            <a:xfrm>
              <a:off x="3158705" y="2315701"/>
              <a:ext cx="1089444" cy="55399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de-DE" dirty="0">
                  <a:solidFill>
                    <a:srgbClr val="002060"/>
                  </a:solidFill>
                </a:rPr>
                <a:t>versteckte Knoten</a:t>
              </a:r>
              <a:endParaRPr lang="de-DE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</p:grpSp>
      <p:sp>
        <p:nvSpPr>
          <p:cNvPr id="8" name="Rechteck 7"/>
          <p:cNvSpPr/>
          <p:nvPr/>
        </p:nvSpPr>
        <p:spPr>
          <a:xfrm>
            <a:off x="1063652" y="5951920"/>
            <a:ext cx="31146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smtClean="0">
                <a:solidFill>
                  <a:schemeClr val="accent1">
                    <a:lumMod val="50000"/>
                  </a:schemeClr>
                </a:solidFill>
              </a:rPr>
              <a:t>Grauwertbilder </a:t>
            </a:r>
            <a:r>
              <a:rPr lang="de-DE" dirty="0">
                <a:solidFill>
                  <a:schemeClr val="accent1">
                    <a:lumMod val="50000"/>
                  </a:schemeClr>
                </a:solidFill>
              </a:rPr>
              <a:t>(d.h., Bilder mit einem einzigen Kanal)</a:t>
            </a:r>
          </a:p>
        </p:txBody>
      </p:sp>
      <p:sp>
        <p:nvSpPr>
          <p:cNvPr id="12" name="Rechteck 11"/>
          <p:cNvSpPr/>
          <p:nvPr/>
        </p:nvSpPr>
        <p:spPr>
          <a:xfrm>
            <a:off x="880013" y="2049951"/>
            <a:ext cx="36971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kleinen rechteckigen Bereich (Patch) </a:t>
            </a:r>
          </a:p>
        </p:txBody>
      </p:sp>
      <p:sp>
        <p:nvSpPr>
          <p:cNvPr id="14" name="Rechteck 13"/>
          <p:cNvSpPr/>
          <p:nvPr/>
        </p:nvSpPr>
        <p:spPr>
          <a:xfrm>
            <a:off x="5420553" y="2968704"/>
            <a:ext cx="6263447" cy="3570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den 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Begriff der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Lokalität erfassen</a:t>
            </a:r>
            <a:endParaRPr lang="de-DE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endParaRPr lang="de-DE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t 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= </a:t>
            </a:r>
            <a:r>
              <a:rPr lang="de-DE" b="1" dirty="0" err="1">
                <a:solidFill>
                  <a:schemeClr val="accent1">
                    <a:lumMod val="50000"/>
                  </a:schemeClr>
                </a:solidFill>
              </a:rPr>
              <a:t>ReLU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de-DE" b="1" dirty="0" err="1">
                <a:solidFill>
                  <a:schemeClr val="accent1">
                    <a:lumMod val="50000"/>
                  </a:schemeClr>
                </a:solidFill>
              </a:rPr>
              <a:t>w</a:t>
            </a:r>
            <a:r>
              <a:rPr lang="de-DE" b="1" baseline="30000" dirty="0" err="1">
                <a:solidFill>
                  <a:schemeClr val="accent1">
                    <a:lumMod val="50000"/>
                  </a:schemeClr>
                </a:solidFill>
              </a:rPr>
              <a:t>T</a:t>
            </a:r>
            <a:r>
              <a:rPr lang="de-DE" b="1" dirty="0" err="1">
                <a:solidFill>
                  <a:schemeClr val="accent1">
                    <a:lumMod val="50000"/>
                  </a:schemeClr>
                </a:solidFill>
              </a:rPr>
              <a:t>x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 + w</a:t>
            </a:r>
            <a:r>
              <a:rPr lang="de-DE" b="1" baseline="-25000" dirty="0">
                <a:solidFill>
                  <a:schemeClr val="accent1">
                    <a:lumMod val="50000"/>
                  </a:schemeClr>
                </a:solidFill>
              </a:rPr>
              <a:t>0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)</a:t>
            </a: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sz="1600" b="1" dirty="0">
                <a:solidFill>
                  <a:schemeClr val="accent1">
                    <a:lumMod val="50000"/>
                  </a:schemeClr>
                </a:solidFill>
              </a:rPr>
              <a:t>a gewichtete lineare Kombination der </a:t>
            </a:r>
            <a:r>
              <a:rPr lang="de-DE" sz="1600" b="1" dirty="0" smtClean="0">
                <a:solidFill>
                  <a:schemeClr val="accent1">
                    <a:lumMod val="50000"/>
                  </a:schemeClr>
                </a:solidFill>
              </a:rPr>
              <a:t>Eingangswerte</a:t>
            </a: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sz="1600" b="1" dirty="0">
                <a:solidFill>
                  <a:schemeClr val="accent1">
                    <a:lumMod val="50000"/>
                  </a:schemeClr>
                </a:solidFill>
              </a:rPr>
              <a:t>eine nichtlineare Aktivierungsfunktion</a:t>
            </a:r>
            <a:endParaRPr lang="de-DE" sz="16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sz="1600" b="1" dirty="0">
                <a:solidFill>
                  <a:schemeClr val="accent1">
                    <a:lumMod val="50000"/>
                  </a:schemeClr>
                </a:solidFill>
              </a:rPr>
              <a:t>x ist ein Vektor von Pixelwerten für das rezeptive </a:t>
            </a:r>
            <a:r>
              <a:rPr lang="de-DE" sz="1600" b="1" dirty="0" smtClean="0">
                <a:solidFill>
                  <a:schemeClr val="accent1">
                    <a:lumMod val="50000"/>
                  </a:schemeClr>
                </a:solidFill>
              </a:rPr>
              <a:t>Feld</a:t>
            </a:r>
          </a:p>
          <a:p>
            <a:endParaRPr lang="de-DE" sz="16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Kernel (Filter) : Gewichte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b="1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Maximieren von </a:t>
            </a:r>
            <a:r>
              <a:rPr lang="de-DE" b="1" dirty="0" err="1" smtClean="0">
                <a:solidFill>
                  <a:schemeClr val="accent1">
                    <a:lumMod val="50000"/>
                  </a:schemeClr>
                </a:solidFill>
              </a:rPr>
              <a:t>w</a:t>
            </a:r>
            <a:r>
              <a:rPr lang="de-DE" b="1" baseline="30000" dirty="0" err="1" smtClean="0">
                <a:solidFill>
                  <a:schemeClr val="accent1">
                    <a:lumMod val="50000"/>
                  </a:schemeClr>
                </a:solidFill>
              </a:rPr>
              <a:t>T</a:t>
            </a:r>
            <a:r>
              <a:rPr lang="de-DE" b="1" dirty="0" err="1" smtClean="0">
                <a:solidFill>
                  <a:schemeClr val="accent1">
                    <a:lumMod val="50000"/>
                  </a:schemeClr>
                </a:solidFill>
              </a:rPr>
              <a:t>x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: sieht aus wie das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Kernel-Image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b="1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Streng genommen wird die Faltung als Kreuz-Korrelation bezeichnet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.</a:t>
            </a:r>
            <a:endParaRPr lang="de-DE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5" name="Grafik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95306" y="4968961"/>
            <a:ext cx="851366" cy="835527"/>
          </a:xfrm>
          <a:prstGeom prst="rect">
            <a:avLst/>
          </a:prstGeom>
        </p:spPr>
      </p:pic>
      <p:pic>
        <p:nvPicPr>
          <p:cNvPr id="1026" name="Picture 2" descr="undefined"/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0524" y="188724"/>
            <a:ext cx="3029154" cy="2679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hteck 16"/>
          <p:cNvSpPr/>
          <p:nvPr/>
        </p:nvSpPr>
        <p:spPr>
          <a:xfrm>
            <a:off x="2221360" y="4645442"/>
            <a:ext cx="7992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Kernel</a:t>
            </a:r>
            <a:endParaRPr lang="de-DE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8" name="Picture 2" descr="enter image description here"/>
          <p:cNvPicPr>
            <a:picLocks noChangeAspect="1" noChangeArrowheads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3149" y="354505"/>
            <a:ext cx="3111500" cy="2271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45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769600" y="6356350"/>
            <a:ext cx="584199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18</a:t>
            </a:fld>
            <a:endParaRPr lang="LID4096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0B46CA9-781D-4D80-8081-35CD215EFBAE}"/>
              </a:ext>
            </a:extLst>
          </p:cNvPr>
          <p:cNvSpPr txBox="1"/>
          <p:nvPr/>
        </p:nvSpPr>
        <p:spPr>
          <a:xfrm>
            <a:off x="766355" y="507962"/>
            <a:ext cx="4784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Filters in CNN</a:t>
            </a:r>
            <a:endParaRPr lang="de-DE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766355" y="1408527"/>
            <a:ext cx="404694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de-DE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Äquivarianz</a:t>
            </a:r>
            <a:r>
              <a:rPr lang="de-DE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der Verschiebung</a:t>
            </a:r>
            <a:endParaRPr lang="de-DE" sz="2000" b="1" dirty="0">
              <a:solidFill>
                <a:srgbClr val="002060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5551054" y="2655215"/>
            <a:ext cx="5218545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spcAft>
                <a:spcPts val="600"/>
              </a:spcAft>
              <a:buFont typeface="Symbol" panose="05050102010706020507" pitchFamily="18" charset="2"/>
              <a:buChar char="-"/>
            </a:pP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Illustration der Faltung für ein eindimensionales Feld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von Eingangswerten 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und einem Kernel der Breite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2.</a:t>
            </a:r>
          </a:p>
          <a:p>
            <a:pPr marL="285750" indent="-285750" algn="just">
              <a:spcAft>
                <a:spcPts val="600"/>
              </a:spcAft>
              <a:buFont typeface="Symbol" panose="05050102010706020507" pitchFamily="18" charset="2"/>
              <a:buChar char="-"/>
            </a:pP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Verbindungen 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mit der gleichen Farbe haben die gleichen Gewichtswerte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.</a:t>
            </a:r>
          </a:p>
          <a:p>
            <a:pPr marL="285750" indent="-285750" algn="just">
              <a:spcAft>
                <a:spcPts val="600"/>
              </a:spcAft>
              <a:buFont typeface="Symbol" panose="05050102010706020507" pitchFamily="18" charset="2"/>
              <a:buChar char="-"/>
            </a:pP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Dieses 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Netz hat also sechs Verbindungen, aber nur zwei unabhängige, lernbare Parameter.</a:t>
            </a: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4955" y="2225287"/>
            <a:ext cx="2526356" cy="3489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41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769600" y="6356350"/>
            <a:ext cx="584199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19</a:t>
            </a:fld>
            <a:endParaRPr lang="LID4096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0B46CA9-781D-4D80-8081-35CD215EFBAE}"/>
              </a:ext>
            </a:extLst>
          </p:cNvPr>
          <p:cNvSpPr txBox="1"/>
          <p:nvPr/>
        </p:nvSpPr>
        <p:spPr>
          <a:xfrm>
            <a:off x="766355" y="507962"/>
            <a:ext cx="4784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Filters in CNN</a:t>
            </a:r>
            <a:endParaRPr lang="de-DE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766355" y="1408527"/>
            <a:ext cx="404694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de-DE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Äquivarianz</a:t>
            </a:r>
            <a:r>
              <a:rPr lang="de-DE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der Verschiebung</a:t>
            </a:r>
            <a:endParaRPr lang="de-DE" sz="2000" b="1" dirty="0">
              <a:solidFill>
                <a:srgbClr val="002060"/>
              </a:solidFill>
            </a:endParaRPr>
          </a:p>
        </p:txBody>
      </p:sp>
      <p:sp>
        <p:nvSpPr>
          <p:cNvPr id="14" name="Rechteck 13"/>
          <p:cNvSpPr/>
          <p:nvPr/>
        </p:nvSpPr>
        <p:spPr>
          <a:xfrm>
            <a:off x="1205857" y="2124427"/>
            <a:ext cx="9017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Vertikale 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/ Horizontale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Kanten erkennen: ein 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fester, handgefertigter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Kernel</a:t>
            </a:r>
          </a:p>
        </p:txBody>
      </p:sp>
      <p:pic>
        <p:nvPicPr>
          <p:cNvPr id="18" name="Grafik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4678" y="3103472"/>
            <a:ext cx="798861" cy="811058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56336" y="3103472"/>
            <a:ext cx="804355" cy="811058"/>
          </a:xfrm>
          <a:prstGeom prst="rect">
            <a:avLst/>
          </a:prstGeom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5857" y="3917347"/>
            <a:ext cx="3231529" cy="2208212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27581" y="3914530"/>
            <a:ext cx="3297012" cy="2211029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15557" y="3914530"/>
            <a:ext cx="3276878" cy="2218314"/>
          </a:xfrm>
          <a:prstGeom prst="rect">
            <a:avLst/>
          </a:prstGeom>
        </p:spPr>
      </p:pic>
      <p:sp>
        <p:nvSpPr>
          <p:cNvPr id="12" name="Rechteck 11"/>
          <p:cNvSpPr/>
          <p:nvPr/>
        </p:nvSpPr>
        <p:spPr>
          <a:xfrm>
            <a:off x="5691555" y="2819865"/>
            <a:ext cx="84972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chemeClr val="accent1">
                    <a:lumMod val="50000"/>
                  </a:schemeClr>
                </a:solidFill>
              </a:rPr>
              <a:t>Vertikale</a:t>
            </a:r>
            <a:endParaRPr lang="de-DE" sz="1400" dirty="0"/>
          </a:p>
        </p:txBody>
      </p:sp>
      <p:sp>
        <p:nvSpPr>
          <p:cNvPr id="13" name="Rechteck 12"/>
          <p:cNvSpPr/>
          <p:nvPr/>
        </p:nvSpPr>
        <p:spPr>
          <a:xfrm>
            <a:off x="8824690" y="2819865"/>
            <a:ext cx="104701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chemeClr val="accent1">
                    <a:lumMod val="50000"/>
                  </a:schemeClr>
                </a:solidFill>
              </a:rPr>
              <a:t>Horizontale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763613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2</a:t>
            </a:fld>
            <a:endParaRPr lang="LID4096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65488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Mark 1 </a:t>
            </a:r>
            <a:r>
              <a:rPr lang="de-DE" sz="3200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Perzeptron</a:t>
            </a:r>
            <a:r>
              <a:rPr lang="de-DE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-Hardware</a:t>
            </a:r>
            <a:endParaRPr lang="de-DE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9853649-540E-4B45-A167-69900873A053}"/>
              </a:ext>
            </a:extLst>
          </p:cNvPr>
          <p:cNvSpPr txBox="1"/>
          <p:nvPr/>
        </p:nvSpPr>
        <p:spPr>
          <a:xfrm>
            <a:off x="6212070" y="1366850"/>
            <a:ext cx="4848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solidFill>
                  <a:srgbClr val="002060"/>
                </a:solidFill>
              </a:rPr>
              <a:t>Potentiometer: drehbarer variabler Widerstand</a:t>
            </a:r>
            <a:endParaRPr lang="LID4096" dirty="0">
              <a:solidFill>
                <a:srgbClr val="002060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8ECC7CE-9919-4B7C-898E-D98A628D336C}"/>
              </a:ext>
            </a:extLst>
          </p:cNvPr>
          <p:cNvSpPr txBox="1"/>
          <p:nvPr/>
        </p:nvSpPr>
        <p:spPr>
          <a:xfrm>
            <a:off x="9358128" y="5912694"/>
            <a:ext cx="17209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rgbClr val="002060"/>
                </a:solidFill>
              </a:rPr>
              <a:t>Frank Rosenblatt, 1957</a:t>
            </a:r>
            <a:endParaRPr lang="LID4096" sz="1050" i="1" dirty="0">
              <a:solidFill>
                <a:srgbClr val="002060"/>
              </a:solidFill>
            </a:endParaRPr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7991" y="1770153"/>
            <a:ext cx="5001094" cy="3754246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79853649-540E-4B45-A167-69900873A053}"/>
              </a:ext>
            </a:extLst>
          </p:cNvPr>
          <p:cNvSpPr txBox="1"/>
          <p:nvPr/>
        </p:nvSpPr>
        <p:spPr>
          <a:xfrm>
            <a:off x="1061264" y="1400821"/>
            <a:ext cx="4848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002060"/>
                </a:solidFill>
              </a:rPr>
              <a:t>Zufällige Verbindungen</a:t>
            </a:r>
            <a:endParaRPr lang="LID4096" dirty="0">
              <a:solidFill>
                <a:srgbClr val="002060"/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8963" y="1757049"/>
            <a:ext cx="5030284" cy="3783600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79853649-540E-4B45-A167-69900873A053}"/>
              </a:ext>
            </a:extLst>
          </p:cNvPr>
          <p:cNvSpPr txBox="1"/>
          <p:nvPr/>
        </p:nvSpPr>
        <p:spPr>
          <a:xfrm>
            <a:off x="2183658" y="5615680"/>
            <a:ext cx="3189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chemeClr val="bg1">
                    <a:lumMod val="50000"/>
                  </a:schemeClr>
                </a:solidFill>
              </a:rPr>
              <a:t>„</a:t>
            </a:r>
            <a:r>
              <a:rPr lang="de-DE" b="1" dirty="0" smtClean="0">
                <a:solidFill>
                  <a:schemeClr val="bg1">
                    <a:lumMod val="50000"/>
                  </a:schemeClr>
                </a:solidFill>
              </a:rPr>
              <a:t>lineare Funktionen“</a:t>
            </a:r>
            <a:endParaRPr lang="LID4096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9853649-540E-4B45-A167-69900873A053}"/>
              </a:ext>
            </a:extLst>
          </p:cNvPr>
          <p:cNvSpPr txBox="1"/>
          <p:nvPr/>
        </p:nvSpPr>
        <p:spPr>
          <a:xfrm>
            <a:off x="7562960" y="5515230"/>
            <a:ext cx="3189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solidFill>
                  <a:schemeClr val="bg1">
                    <a:lumMod val="50000"/>
                  </a:schemeClr>
                </a:solidFill>
              </a:rPr>
              <a:t>„Aktivierungsfunktionen“</a:t>
            </a:r>
            <a:endParaRPr lang="LID4096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503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769600" y="6356350"/>
            <a:ext cx="584199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20</a:t>
            </a:fld>
            <a:endParaRPr lang="LID4096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0B46CA9-781D-4D80-8081-35CD215EFBAE}"/>
              </a:ext>
            </a:extLst>
          </p:cNvPr>
          <p:cNvSpPr txBox="1"/>
          <p:nvPr/>
        </p:nvSpPr>
        <p:spPr>
          <a:xfrm>
            <a:off x="766355" y="507962"/>
            <a:ext cx="4784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Filters in CNN</a:t>
            </a:r>
            <a:endParaRPr lang="de-DE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766355" y="1408527"/>
            <a:ext cx="281504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de-DE" sz="2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Auffüllen (</a:t>
            </a:r>
            <a:r>
              <a:rPr lang="de-DE" sz="2000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Padding</a:t>
            </a:r>
            <a:r>
              <a:rPr lang="de-DE" sz="2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de-DE" sz="2000" b="1" dirty="0">
              <a:solidFill>
                <a:srgbClr val="002060"/>
              </a:solidFill>
            </a:endParaRPr>
          </a:p>
        </p:txBody>
      </p:sp>
      <p:pic>
        <p:nvPicPr>
          <p:cNvPr id="1026" name="Picture 2" descr="undefined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9299" y="188724"/>
            <a:ext cx="3029154" cy="2679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enter image description here"/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355" y="2316263"/>
            <a:ext cx="3598734" cy="2627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hteck 15"/>
          <p:cNvSpPr/>
          <p:nvPr/>
        </p:nvSpPr>
        <p:spPr>
          <a:xfrm>
            <a:off x="1011699" y="5253970"/>
            <a:ext cx="311948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die 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Faltungskarte ist kleiner als das Original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Bild (5 &lt; 3)</a:t>
            </a:r>
            <a:endParaRPr lang="de-DE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0" name="Rechteck 19"/>
          <p:cNvSpPr/>
          <p:nvPr/>
        </p:nvSpPr>
        <p:spPr>
          <a:xfrm>
            <a:off x="4667251" y="2968704"/>
            <a:ext cx="701675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Die 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Veränderungen der </a:t>
            </a:r>
            <a:r>
              <a:rPr lang="de-DE" b="1" dirty="0" err="1" smtClean="0">
                <a:solidFill>
                  <a:schemeClr val="accent1">
                    <a:lumMod val="50000"/>
                  </a:schemeClr>
                </a:solidFill>
              </a:rPr>
              <a:t>Dimensionalität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 ohne das Auffüllen:</a:t>
            </a:r>
            <a:endParaRPr lang="de-DE" b="1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die </a:t>
            </a:r>
            <a:r>
              <a:rPr lang="de-DE" b="1" dirty="0" err="1">
                <a:solidFill>
                  <a:schemeClr val="accent1">
                    <a:lumMod val="50000"/>
                  </a:schemeClr>
                </a:solidFill>
              </a:rPr>
              <a:t>Dimensionalität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des Bildes: M 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×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N Pixel</a:t>
            </a: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die </a:t>
            </a:r>
            <a:r>
              <a:rPr lang="de-DE" b="1" dirty="0" err="1" smtClean="0">
                <a:solidFill>
                  <a:schemeClr val="accent1">
                    <a:lumMod val="50000"/>
                  </a:schemeClr>
                </a:solidFill>
              </a:rPr>
              <a:t>Dimensionalität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des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Kernels: K 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×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K</a:t>
            </a: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die </a:t>
            </a:r>
            <a:r>
              <a:rPr lang="de-DE" b="1" dirty="0" err="1">
                <a:solidFill>
                  <a:schemeClr val="accent1">
                    <a:lumMod val="50000"/>
                  </a:schemeClr>
                </a:solidFill>
              </a:rPr>
              <a:t>Dimensionalität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 der resultierenden Feature </a:t>
            </a:r>
            <a:r>
              <a:rPr lang="de-DE" b="1" dirty="0" err="1" smtClean="0">
                <a:solidFill>
                  <a:schemeClr val="accent1">
                    <a:lumMod val="50000"/>
                  </a:schemeClr>
                </a:solidFill>
              </a:rPr>
              <a:t>Map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 (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): </a:t>
            </a:r>
            <a:endParaRPr lang="de-DE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      </a:t>
            </a:r>
            <a:r>
              <a:rPr lang="pl-PL" b="1" dirty="0" smtClean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M</a:t>
            </a:r>
            <a:r>
              <a:rPr lang="pl-PL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pl-PL" b="1" dirty="0">
                <a:solidFill>
                  <a:schemeClr val="accent1">
                    <a:lumMod val="50000"/>
                  </a:schemeClr>
                </a:solidFill>
              </a:rPr>
              <a:t>−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K</a:t>
            </a:r>
            <a:r>
              <a:rPr lang="pl-PL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pl-PL" b="1" dirty="0">
                <a:solidFill>
                  <a:schemeClr val="accent1">
                    <a:lumMod val="50000"/>
                  </a:schemeClr>
                </a:solidFill>
              </a:rPr>
              <a:t>+ 1) × </a:t>
            </a:r>
            <a:r>
              <a:rPr lang="pl-PL" b="1" dirty="0" smtClean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N</a:t>
            </a:r>
            <a:r>
              <a:rPr lang="pl-PL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pl-PL" b="1" dirty="0">
                <a:solidFill>
                  <a:schemeClr val="accent1">
                    <a:lumMod val="50000"/>
                  </a:schemeClr>
                </a:solidFill>
              </a:rPr>
              <a:t>−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K</a:t>
            </a:r>
            <a:r>
              <a:rPr lang="pl-PL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pl-PL" b="1" dirty="0">
                <a:solidFill>
                  <a:schemeClr val="accent1">
                    <a:lumMod val="50000"/>
                  </a:schemeClr>
                </a:solidFill>
              </a:rPr>
              <a:t>+ 1</a:t>
            </a:r>
            <a:r>
              <a:rPr lang="pl-PL" b="1" dirty="0" smtClean="0">
                <a:solidFill>
                  <a:schemeClr val="accent1">
                    <a:lumMod val="50000"/>
                  </a:schemeClr>
                </a:solidFill>
              </a:rPr>
              <a:t>)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 = (5-3+1) * 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(5-3+1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) = 3 * 3</a:t>
            </a:r>
          </a:p>
          <a:p>
            <a:endParaRPr lang="de-DE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Die Veränderungen der </a:t>
            </a:r>
            <a:r>
              <a:rPr lang="de-DE" b="1" dirty="0" err="1">
                <a:solidFill>
                  <a:schemeClr val="accent1">
                    <a:lumMod val="50000"/>
                  </a:schemeClr>
                </a:solidFill>
              </a:rPr>
              <a:t>Dimensionalität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mit 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dem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Auffüllen:</a:t>
            </a:r>
            <a:endParaRPr lang="de-DE" b="1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b="1" dirty="0">
                <a:solidFill>
                  <a:schemeClr val="bg1">
                    <a:lumMod val="50000"/>
                  </a:schemeClr>
                </a:solidFill>
              </a:rPr>
              <a:t>die </a:t>
            </a:r>
            <a:r>
              <a:rPr lang="de-DE" b="1" dirty="0" err="1">
                <a:solidFill>
                  <a:schemeClr val="bg1">
                    <a:lumMod val="50000"/>
                  </a:schemeClr>
                </a:solidFill>
              </a:rPr>
              <a:t>Dimensionalität</a:t>
            </a:r>
            <a:r>
              <a:rPr lang="de-DE" b="1" dirty="0">
                <a:solidFill>
                  <a:schemeClr val="bg1">
                    <a:lumMod val="50000"/>
                  </a:schemeClr>
                </a:solidFill>
              </a:rPr>
              <a:t> des Bildes: </a:t>
            </a:r>
            <a:r>
              <a:rPr lang="de-DE" b="1" dirty="0" smtClean="0">
                <a:solidFill>
                  <a:schemeClr val="bg1">
                    <a:lumMod val="50000"/>
                  </a:schemeClr>
                </a:solidFill>
              </a:rPr>
              <a:t>M </a:t>
            </a:r>
            <a:r>
              <a:rPr lang="de-DE" b="1" dirty="0">
                <a:solidFill>
                  <a:schemeClr val="bg1">
                    <a:lumMod val="50000"/>
                  </a:schemeClr>
                </a:solidFill>
              </a:rPr>
              <a:t>× N</a:t>
            </a:r>
            <a:r>
              <a:rPr lang="de-DE" b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DE" b="1" dirty="0">
                <a:solidFill>
                  <a:schemeClr val="bg1">
                    <a:lumMod val="50000"/>
                  </a:schemeClr>
                </a:solidFill>
              </a:rPr>
              <a:t>Pixel</a:t>
            </a: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b="1" dirty="0">
                <a:solidFill>
                  <a:schemeClr val="bg1">
                    <a:lumMod val="50000"/>
                  </a:schemeClr>
                </a:solidFill>
              </a:rPr>
              <a:t>die </a:t>
            </a:r>
            <a:r>
              <a:rPr lang="de-DE" b="1" dirty="0" err="1">
                <a:solidFill>
                  <a:schemeClr val="bg1">
                    <a:lumMod val="50000"/>
                  </a:schemeClr>
                </a:solidFill>
              </a:rPr>
              <a:t>Dimensionalität</a:t>
            </a:r>
            <a:r>
              <a:rPr lang="de-DE" b="1" dirty="0">
                <a:solidFill>
                  <a:schemeClr val="bg1">
                    <a:lumMod val="50000"/>
                  </a:schemeClr>
                </a:solidFill>
              </a:rPr>
              <a:t> des Kernels: </a:t>
            </a:r>
            <a:r>
              <a:rPr lang="de-DE" b="1" dirty="0" smtClean="0">
                <a:solidFill>
                  <a:schemeClr val="bg1">
                    <a:lumMod val="50000"/>
                  </a:schemeClr>
                </a:solidFill>
              </a:rPr>
              <a:t>K </a:t>
            </a:r>
            <a:r>
              <a:rPr lang="de-DE" b="1" dirty="0">
                <a:solidFill>
                  <a:schemeClr val="bg1">
                    <a:lumMod val="50000"/>
                  </a:schemeClr>
                </a:solidFill>
              </a:rPr>
              <a:t>× </a:t>
            </a:r>
            <a:r>
              <a:rPr lang="de-DE" b="1" dirty="0" smtClean="0">
                <a:solidFill>
                  <a:schemeClr val="bg1">
                    <a:lumMod val="50000"/>
                  </a:schemeClr>
                </a:solidFill>
              </a:rPr>
              <a:t>K</a:t>
            </a: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b="1" dirty="0" err="1" smtClean="0">
                <a:solidFill>
                  <a:schemeClr val="accent1">
                    <a:lumMod val="50000"/>
                  </a:schemeClr>
                </a:solidFill>
              </a:rPr>
              <a:t>Padding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: P Pixel</a:t>
            </a:r>
            <a:endParaRPr lang="de-DE" b="1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die </a:t>
            </a:r>
            <a:r>
              <a:rPr lang="de-DE" b="1" dirty="0" err="1">
                <a:solidFill>
                  <a:schemeClr val="accent1">
                    <a:lumMod val="50000"/>
                  </a:schemeClr>
                </a:solidFill>
              </a:rPr>
              <a:t>Dimensionalität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 der resultierenden Feature </a:t>
            </a:r>
            <a:r>
              <a:rPr lang="de-DE" b="1" dirty="0" err="1" smtClean="0">
                <a:solidFill>
                  <a:schemeClr val="accent1">
                    <a:lumMod val="50000"/>
                  </a:schemeClr>
                </a:solidFill>
              </a:rPr>
              <a:t>Map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 (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): </a:t>
            </a:r>
          </a:p>
          <a:p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      </a:t>
            </a:r>
            <a:r>
              <a:rPr lang="pl-PL" b="1" dirty="0" smtClean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M</a:t>
            </a:r>
            <a:r>
              <a:rPr lang="pl-PL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+ 2P</a:t>
            </a:r>
            <a:r>
              <a:rPr lang="pl-PL" b="1" dirty="0" smtClean="0">
                <a:solidFill>
                  <a:schemeClr val="accent1">
                    <a:lumMod val="50000"/>
                  </a:schemeClr>
                </a:solidFill>
              </a:rPr>
              <a:t>−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K</a:t>
            </a:r>
            <a:r>
              <a:rPr lang="pl-PL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pl-PL" b="1" dirty="0">
                <a:solidFill>
                  <a:schemeClr val="accent1">
                    <a:lumMod val="50000"/>
                  </a:schemeClr>
                </a:solidFill>
              </a:rPr>
              <a:t>+ 1) × </a:t>
            </a:r>
            <a:r>
              <a:rPr lang="pl-PL" b="1" dirty="0" smtClean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N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 + 2P</a:t>
            </a:r>
            <a:r>
              <a:rPr lang="pl-PL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pl-PL" b="1" dirty="0">
                <a:solidFill>
                  <a:schemeClr val="accent1">
                    <a:lumMod val="50000"/>
                  </a:schemeClr>
                </a:solidFill>
              </a:rPr>
              <a:t>−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K</a:t>
            </a:r>
            <a:r>
              <a:rPr lang="pl-PL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pl-PL" b="1" dirty="0">
                <a:solidFill>
                  <a:schemeClr val="accent1">
                    <a:lumMod val="50000"/>
                  </a:schemeClr>
                </a:solidFill>
              </a:rPr>
              <a:t>+ 1)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 =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(6+2*1-3+1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) *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6+2*1-3+1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) 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=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6 </a:t>
            </a:r>
            <a:r>
              <a:rPr lang="de-DE" b="1" dirty="0">
                <a:solidFill>
                  <a:schemeClr val="accent1">
                    <a:lumMod val="50000"/>
                  </a:schemeClr>
                </a:solidFill>
              </a:rPr>
              <a:t>* </a:t>
            </a:r>
            <a:r>
              <a:rPr lang="de-DE" b="1" dirty="0" smtClean="0">
                <a:solidFill>
                  <a:schemeClr val="accent1">
                    <a:lumMod val="50000"/>
                  </a:schemeClr>
                </a:solidFill>
              </a:rPr>
              <a:t>6</a:t>
            </a:r>
            <a:endParaRPr lang="de-DE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hteck 12"/>
          <p:cNvSpPr/>
          <p:nvPr/>
        </p:nvSpPr>
        <p:spPr>
          <a:xfrm>
            <a:off x="1135524" y="1999044"/>
            <a:ext cx="31194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de-DE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751691" y="2570498"/>
            <a:ext cx="2600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  <a:endParaRPr lang="de-DE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6581306" y="569516"/>
            <a:ext cx="3353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</a:t>
            </a:r>
            <a:endParaRPr lang="de-DE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87904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769600" y="6356350"/>
            <a:ext cx="584199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21</a:t>
            </a:fld>
            <a:endParaRPr lang="LID4096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0B46CA9-781D-4D80-8081-35CD215EFBAE}"/>
              </a:ext>
            </a:extLst>
          </p:cNvPr>
          <p:cNvSpPr txBox="1"/>
          <p:nvPr/>
        </p:nvSpPr>
        <p:spPr>
          <a:xfrm>
            <a:off x="766355" y="507962"/>
            <a:ext cx="4784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Filters in CNN</a:t>
            </a:r>
            <a:endParaRPr lang="de-DE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766355" y="1408527"/>
            <a:ext cx="35987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de-DE" sz="2000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Schritteweite</a:t>
            </a:r>
            <a:r>
              <a:rPr lang="de-DE" sz="2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</a:t>
            </a:r>
            <a:r>
              <a:rPr lang="de-DE" sz="2000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stride</a:t>
            </a:r>
            <a:r>
              <a:rPr lang="de-DE" sz="2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de-DE" sz="2000" b="1" dirty="0">
              <a:solidFill>
                <a:srgbClr val="00206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hteck 13"/>
              <p:cNvSpPr/>
              <p:nvPr/>
            </p:nvSpPr>
            <p:spPr>
              <a:xfrm>
                <a:off x="4638676" y="1520904"/>
                <a:ext cx="7016750" cy="490660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 algn="just">
                  <a:buFont typeface="Wingdings" panose="05000000000000000000" pitchFamily="2" charset="2"/>
                  <a:buChar char="§"/>
                </a:pPr>
                <a:r>
                  <a:rPr lang="de-DE" b="1" dirty="0" smtClean="0">
                    <a:solidFill>
                      <a:schemeClr val="accent1">
                        <a:lumMod val="50000"/>
                      </a:schemeClr>
                    </a:solidFill>
                  </a:rPr>
                  <a:t>Feature-</a:t>
                </a:r>
                <a:r>
                  <a:rPr lang="de-DE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Maps</a:t>
                </a:r>
                <a:r>
                  <a:rPr lang="de-DE" b="1" dirty="0">
                    <a:solidFill>
                      <a:schemeClr val="accent1">
                        <a:lumMod val="50000"/>
                      </a:schemeClr>
                    </a:solidFill>
                  </a:rPr>
                  <a:t> zu verwenden, die deutlich kleiner sind als das </a:t>
                </a:r>
                <a:r>
                  <a:rPr lang="de-DE" b="1" dirty="0" smtClean="0">
                    <a:solidFill>
                      <a:schemeClr val="accent1">
                        <a:lumMod val="50000"/>
                      </a:schemeClr>
                    </a:solidFill>
                  </a:rPr>
                  <a:t>Originalbild</a:t>
                </a:r>
                <a:endParaRPr lang="de-DE" b="1" dirty="0">
                  <a:solidFill>
                    <a:schemeClr val="accent1">
                      <a:lumMod val="50000"/>
                    </a:schemeClr>
                  </a:solidFill>
                </a:endParaRPr>
              </a:p>
              <a:p>
                <a:pPr marL="285750" indent="-285750" algn="just">
                  <a:buFont typeface="Symbol" panose="05050102010706020507" pitchFamily="18" charset="2"/>
                  <a:buChar char="-"/>
                </a:pPr>
                <a:r>
                  <a:rPr lang="de-DE" b="1" dirty="0">
                    <a:solidFill>
                      <a:schemeClr val="accent1">
                        <a:lumMod val="50000"/>
                      </a:schemeClr>
                    </a:solidFill>
                  </a:rPr>
                  <a:t>schrittweise Faltungen zu </a:t>
                </a:r>
                <a:r>
                  <a:rPr lang="de-DE" b="1" dirty="0" smtClean="0">
                    <a:solidFill>
                      <a:schemeClr val="accent1">
                        <a:lumMod val="50000"/>
                      </a:schemeClr>
                    </a:solidFill>
                  </a:rPr>
                  <a:t>verwenden</a:t>
                </a:r>
              </a:p>
              <a:p>
                <a:pPr marL="285750" indent="-285750" algn="just">
                  <a:buFont typeface="Symbol" panose="05050102010706020507" pitchFamily="18" charset="2"/>
                  <a:buChar char="-"/>
                </a:pPr>
                <a:endParaRPr lang="de-DE" b="1" dirty="0" smtClean="0">
                  <a:solidFill>
                    <a:schemeClr val="accent1">
                      <a:lumMod val="50000"/>
                    </a:schemeClr>
                  </a:solidFill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de-DE" b="1" dirty="0" smtClean="0">
                    <a:solidFill>
                      <a:schemeClr val="accent1">
                        <a:lumMod val="50000"/>
                      </a:schemeClr>
                    </a:solidFill>
                  </a:rPr>
                  <a:t>Die </a:t>
                </a:r>
                <a:r>
                  <a:rPr lang="de-DE" b="1" dirty="0">
                    <a:solidFill>
                      <a:schemeClr val="accent1">
                        <a:lumMod val="50000"/>
                      </a:schemeClr>
                    </a:solidFill>
                  </a:rPr>
                  <a:t>Veränderungen der </a:t>
                </a:r>
                <a:r>
                  <a:rPr lang="de-DE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Dimensionalität</a:t>
                </a:r>
                <a:r>
                  <a:rPr lang="de-DE" b="1" dirty="0">
                    <a:solidFill>
                      <a:schemeClr val="accent1">
                        <a:lumMod val="50000"/>
                      </a:schemeClr>
                    </a:solidFill>
                  </a:rPr>
                  <a:t> </a:t>
                </a:r>
                <a:r>
                  <a:rPr lang="de-DE" b="1" dirty="0" smtClean="0">
                    <a:solidFill>
                      <a:schemeClr val="accent1">
                        <a:lumMod val="50000"/>
                      </a:schemeClr>
                    </a:solidFill>
                  </a:rPr>
                  <a:t>nach </a:t>
                </a:r>
                <a:r>
                  <a:rPr lang="de-DE" b="1" dirty="0">
                    <a:solidFill>
                      <a:schemeClr val="accent1">
                        <a:lumMod val="50000"/>
                      </a:schemeClr>
                    </a:solidFill>
                  </a:rPr>
                  <a:t>dem Auffüllen:</a:t>
                </a:r>
              </a:p>
              <a:p>
                <a:pPr marL="285750" indent="-285750">
                  <a:buFont typeface="Symbol" panose="05050102010706020507" pitchFamily="18" charset="2"/>
                  <a:buChar char="-"/>
                </a:pPr>
                <a:r>
                  <a:rPr lang="de-DE" b="1" dirty="0">
                    <a:solidFill>
                      <a:schemeClr val="bg1">
                        <a:lumMod val="50000"/>
                      </a:schemeClr>
                    </a:solidFill>
                  </a:rPr>
                  <a:t>die </a:t>
                </a:r>
                <a:r>
                  <a:rPr lang="de-DE" b="1" dirty="0" err="1">
                    <a:solidFill>
                      <a:schemeClr val="bg1">
                        <a:lumMod val="50000"/>
                      </a:schemeClr>
                    </a:solidFill>
                  </a:rPr>
                  <a:t>Dimensionalität</a:t>
                </a:r>
                <a:r>
                  <a:rPr lang="de-DE" b="1" dirty="0">
                    <a:solidFill>
                      <a:schemeClr val="bg1">
                        <a:lumMod val="50000"/>
                      </a:schemeClr>
                    </a:solidFill>
                  </a:rPr>
                  <a:t> des Bildes: </a:t>
                </a:r>
                <a:r>
                  <a:rPr lang="de-DE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M </a:t>
                </a:r>
                <a:r>
                  <a:rPr lang="de-DE" b="1" dirty="0">
                    <a:solidFill>
                      <a:schemeClr val="bg1">
                        <a:lumMod val="50000"/>
                      </a:schemeClr>
                    </a:solidFill>
                  </a:rPr>
                  <a:t>× N</a:t>
                </a:r>
                <a:r>
                  <a:rPr lang="de-DE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 </a:t>
                </a:r>
                <a:r>
                  <a:rPr lang="de-DE" b="1" dirty="0">
                    <a:solidFill>
                      <a:schemeClr val="bg1">
                        <a:lumMod val="50000"/>
                      </a:schemeClr>
                    </a:solidFill>
                  </a:rPr>
                  <a:t>Pixel</a:t>
                </a:r>
              </a:p>
              <a:p>
                <a:pPr marL="285750" indent="-285750">
                  <a:buFont typeface="Symbol" panose="05050102010706020507" pitchFamily="18" charset="2"/>
                  <a:buChar char="-"/>
                </a:pPr>
                <a:r>
                  <a:rPr lang="de-DE" b="1" dirty="0">
                    <a:solidFill>
                      <a:schemeClr val="bg1">
                        <a:lumMod val="50000"/>
                      </a:schemeClr>
                    </a:solidFill>
                  </a:rPr>
                  <a:t>die </a:t>
                </a:r>
                <a:r>
                  <a:rPr lang="de-DE" b="1" dirty="0" err="1">
                    <a:solidFill>
                      <a:schemeClr val="bg1">
                        <a:lumMod val="50000"/>
                      </a:schemeClr>
                    </a:solidFill>
                  </a:rPr>
                  <a:t>Dimensionalität</a:t>
                </a:r>
                <a:r>
                  <a:rPr lang="de-DE" b="1" dirty="0">
                    <a:solidFill>
                      <a:schemeClr val="bg1">
                        <a:lumMod val="50000"/>
                      </a:schemeClr>
                    </a:solidFill>
                  </a:rPr>
                  <a:t> des Kernels: </a:t>
                </a:r>
                <a:r>
                  <a:rPr lang="de-DE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K </a:t>
                </a:r>
                <a:r>
                  <a:rPr lang="de-DE" b="1" dirty="0">
                    <a:solidFill>
                      <a:schemeClr val="bg1">
                        <a:lumMod val="50000"/>
                      </a:schemeClr>
                    </a:solidFill>
                  </a:rPr>
                  <a:t>× </a:t>
                </a:r>
                <a:r>
                  <a:rPr lang="de-DE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K</a:t>
                </a:r>
              </a:p>
              <a:p>
                <a:pPr marL="285750" indent="-285750">
                  <a:buFont typeface="Symbol" panose="05050102010706020507" pitchFamily="18" charset="2"/>
                  <a:buChar char="-"/>
                </a:pPr>
                <a:r>
                  <a:rPr lang="de-DE" b="1" dirty="0" err="1" smtClean="0">
                    <a:solidFill>
                      <a:schemeClr val="bg1">
                        <a:lumMod val="50000"/>
                      </a:schemeClr>
                    </a:solidFill>
                  </a:rPr>
                  <a:t>Padding</a:t>
                </a:r>
                <a:r>
                  <a:rPr lang="de-DE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: P Pixel</a:t>
                </a:r>
              </a:p>
              <a:p>
                <a:pPr marL="285750" indent="-285750">
                  <a:buFont typeface="Symbol" panose="05050102010706020507" pitchFamily="18" charset="2"/>
                  <a:buChar char="-"/>
                </a:pPr>
                <a:r>
                  <a:rPr lang="de-DE" b="1" dirty="0">
                    <a:solidFill>
                      <a:schemeClr val="accent1">
                        <a:lumMod val="50000"/>
                      </a:schemeClr>
                    </a:solidFill>
                  </a:rPr>
                  <a:t>den Kernel S Pixel nacheinander über das Bild zu </a:t>
                </a:r>
                <a:r>
                  <a:rPr lang="de-DE" b="1" dirty="0" smtClean="0">
                    <a:solidFill>
                      <a:schemeClr val="accent1">
                        <a:lumMod val="50000"/>
                      </a:schemeClr>
                    </a:solidFill>
                  </a:rPr>
                  <a:t>führen</a:t>
                </a:r>
                <a:endParaRPr lang="de-DE" b="1" dirty="0">
                  <a:solidFill>
                    <a:schemeClr val="accent1">
                      <a:lumMod val="50000"/>
                    </a:schemeClr>
                  </a:solidFill>
                </a:endParaRPr>
              </a:p>
              <a:p>
                <a:pPr marL="285750" indent="-285750">
                  <a:buFont typeface="Symbol" panose="05050102010706020507" pitchFamily="18" charset="2"/>
                  <a:buChar char="-"/>
                </a:pPr>
                <a:r>
                  <a:rPr lang="de-DE" b="1" dirty="0">
                    <a:solidFill>
                      <a:schemeClr val="accent1">
                        <a:lumMod val="50000"/>
                      </a:schemeClr>
                    </a:solidFill>
                  </a:rPr>
                  <a:t>die </a:t>
                </a:r>
                <a:r>
                  <a:rPr lang="de-DE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Dimensionalität</a:t>
                </a:r>
                <a:r>
                  <a:rPr lang="de-DE" b="1" dirty="0">
                    <a:solidFill>
                      <a:schemeClr val="accent1">
                        <a:lumMod val="50000"/>
                      </a:schemeClr>
                    </a:solidFill>
                  </a:rPr>
                  <a:t> der resultierenden Feature </a:t>
                </a:r>
                <a:r>
                  <a:rPr lang="de-DE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Map</a:t>
                </a:r>
                <a:r>
                  <a:rPr lang="de-DE" b="1" dirty="0">
                    <a:solidFill>
                      <a:schemeClr val="accent1">
                        <a:lumMod val="50000"/>
                      </a:schemeClr>
                    </a:solidFill>
                  </a:rPr>
                  <a:t>: </a:t>
                </a:r>
                <a:endParaRPr lang="de-DE" b="1" dirty="0" smtClean="0">
                  <a:solidFill>
                    <a:schemeClr val="accent1">
                      <a:lumMod val="50000"/>
                    </a:schemeClr>
                  </a:solidFill>
                </a:endParaRPr>
              </a:p>
              <a:p>
                <a:pPr marL="285750" indent="-285750">
                  <a:buFont typeface="Symbol" panose="05050102010706020507" pitchFamily="18" charset="2"/>
                  <a:buChar char="-"/>
                </a:pPr>
                <a:endParaRPr lang="de-DE" b="1" dirty="0">
                  <a:solidFill>
                    <a:schemeClr val="accent1">
                      <a:lumMod val="50000"/>
                    </a:schemeClr>
                  </a:solidFill>
                </a:endParaRPr>
              </a:p>
              <a:p>
                <a:r>
                  <a:rPr lang="de-DE" b="1" dirty="0">
                    <a:solidFill>
                      <a:schemeClr val="accent1">
                        <a:lumMod val="50000"/>
                      </a:schemeClr>
                    </a:solidFill>
                  </a:rPr>
                  <a:t>     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de-DE" b="1" i="1">
                            <a:solidFill>
                              <a:schemeClr val="accent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1" i="1" smtClean="0">
                            <a:solidFill>
                              <a:schemeClr val="accent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f>
                          <m:fPr>
                            <m:ctrlPr>
                              <a:rPr lang="de-DE" b="1" i="1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de-DE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M</m:t>
                            </m:r>
                            <m:r>
                              <m:rPr>
                                <m:nor/>
                              </m:rPr>
                              <a:rPr lang="pl-PL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de-DE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+ 2</m:t>
                            </m:r>
                            <m:r>
                              <m:rPr>
                                <m:nor/>
                              </m:rPr>
                              <a:rPr lang="de-DE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P</m:t>
                            </m:r>
                            <m:r>
                              <m:rPr>
                                <m:nor/>
                              </m:rPr>
                              <a:rPr lang="pl-PL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− </m:t>
                            </m:r>
                            <m:r>
                              <m:rPr>
                                <m:nor/>
                              </m:rPr>
                              <a:rPr lang="de-DE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K</m:t>
                            </m:r>
                            <m:r>
                              <m:rPr>
                                <m:nor/>
                              </m:rPr>
                              <a:rPr lang="pl-PL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 </m:t>
                            </m:r>
                          </m:num>
                          <m:den>
                            <m:r>
                              <a:rPr lang="de-DE" b="1" i="0" smtClean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𝐒</m:t>
                            </m:r>
                          </m:den>
                        </m:f>
                        <m:r>
                          <a:rPr lang="de-DE" b="1" i="0">
                            <a:solidFill>
                              <a:schemeClr val="accent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b="1">
                            <a:solidFill>
                              <a:schemeClr val="accent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de-DE" b="1" dirty="0" smtClean="0">
                    <a:solidFill>
                      <a:schemeClr val="accent1">
                        <a:lumMod val="50000"/>
                      </a:schemeClr>
                    </a:solidFill>
                  </a:rPr>
                  <a:t> *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de-DE" b="1" i="1">
                            <a:solidFill>
                              <a:schemeClr val="accent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1" i="1" smtClean="0">
                            <a:solidFill>
                              <a:schemeClr val="accent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f>
                          <m:fPr>
                            <m:ctrlPr>
                              <a:rPr lang="de-DE" b="1" i="1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de-DE" b="1" dirty="0" smtClean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N</m:t>
                            </m:r>
                            <m:r>
                              <m:rPr>
                                <m:nor/>
                              </m:rPr>
                              <a:rPr lang="pl-PL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de-DE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+ 2</m:t>
                            </m:r>
                            <m:r>
                              <m:rPr>
                                <m:nor/>
                              </m:rPr>
                              <a:rPr lang="de-DE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P</m:t>
                            </m:r>
                            <m:r>
                              <m:rPr>
                                <m:nor/>
                              </m:rPr>
                              <a:rPr lang="pl-PL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− </m:t>
                            </m:r>
                            <m:r>
                              <m:rPr>
                                <m:nor/>
                              </m:rPr>
                              <a:rPr lang="de-DE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K</m:t>
                            </m:r>
                            <m:r>
                              <m:rPr>
                                <m:nor/>
                              </m:rPr>
                              <a:rPr lang="pl-PL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 </m:t>
                            </m:r>
                          </m:num>
                          <m:den>
                            <m:r>
                              <a:rPr lang="de-DE" b="1" i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𝐒</m:t>
                            </m:r>
                          </m:den>
                        </m:f>
                        <m:r>
                          <a:rPr lang="de-DE" b="1" i="0">
                            <a:solidFill>
                              <a:schemeClr val="accent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b="1">
                            <a:solidFill>
                              <a:schemeClr val="accent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de-DE" b="1" dirty="0" smtClean="0">
                    <a:solidFill>
                      <a:schemeClr val="accent1">
                        <a:lumMod val="50000"/>
                      </a:schemeClr>
                    </a:solidFill>
                  </a:rPr>
                  <a:t> </a:t>
                </a:r>
              </a:p>
              <a:p>
                <a:endParaRPr lang="de-DE" b="1" dirty="0">
                  <a:solidFill>
                    <a:schemeClr val="accent1">
                      <a:lumMod val="50000"/>
                    </a:schemeClr>
                  </a:solidFill>
                </a:endParaRPr>
              </a:p>
              <a:p>
                <a:r>
                  <a:rPr lang="de-DE" b="1" dirty="0" smtClean="0">
                    <a:solidFill>
                      <a:schemeClr val="accent1">
                        <a:lumMod val="50000"/>
                      </a:schemeClr>
                    </a:solidFill>
                  </a:rPr>
                  <a:t>   =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de-DE" b="1" i="1">
                            <a:solidFill>
                              <a:schemeClr val="accent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1" i="1">
                            <a:solidFill>
                              <a:schemeClr val="accent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f>
                          <m:fPr>
                            <m:ctrlPr>
                              <a:rPr lang="de-DE" b="1" i="1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de-DE" b="1" smtClean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  <m:r>
                              <m:rPr>
                                <m:nor/>
                              </m:rPr>
                              <a:rPr lang="pl-PL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de-DE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+ 2</m:t>
                            </m:r>
                            <m:r>
                              <m:rPr>
                                <m:nor/>
                              </m:rPr>
                              <a:rPr lang="de-DE" b="1" dirty="0" smtClean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∗1</m:t>
                            </m:r>
                            <m:r>
                              <m:rPr>
                                <m:nor/>
                              </m:rPr>
                              <a:rPr lang="pl-PL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− </m:t>
                            </m:r>
                            <m:r>
                              <m:rPr>
                                <m:nor/>
                              </m:rPr>
                              <a:rPr lang="de-DE" b="1" dirty="0" smtClean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3</m:t>
                            </m:r>
                            <m:r>
                              <m:rPr>
                                <m:nor/>
                              </m:rPr>
                              <a:rPr lang="pl-PL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 </m:t>
                            </m:r>
                          </m:num>
                          <m:den>
                            <m:r>
                              <a:rPr lang="de-DE" b="1" i="0" dirty="0" smtClean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𝟐</m:t>
                            </m:r>
                          </m:den>
                        </m:f>
                        <m:r>
                          <a:rPr lang="de-DE" b="1" i="0">
                            <a:solidFill>
                              <a:schemeClr val="accent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b="1">
                            <a:solidFill>
                              <a:schemeClr val="accent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de-DE" b="1" dirty="0" smtClean="0">
                    <a:solidFill>
                      <a:schemeClr val="accent1">
                        <a:lumMod val="50000"/>
                      </a:schemeClr>
                    </a:solidFill>
                  </a:rPr>
                  <a:t> *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de-DE" b="1" i="1">
                            <a:solidFill>
                              <a:schemeClr val="accent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1" i="1">
                            <a:solidFill>
                              <a:schemeClr val="accent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f>
                          <m:fPr>
                            <m:ctrlPr>
                              <a:rPr lang="de-DE" b="1" i="1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de-DE" b="1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  <m:r>
                              <m:rPr>
                                <m:nor/>
                              </m:rPr>
                              <a:rPr lang="pl-PL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de-DE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+ 2∗1</m:t>
                            </m:r>
                            <m:r>
                              <m:rPr>
                                <m:nor/>
                              </m:rPr>
                              <a:rPr lang="pl-PL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− </m:t>
                            </m:r>
                            <m:r>
                              <m:rPr>
                                <m:nor/>
                              </m:rPr>
                              <a:rPr lang="de-DE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3</m:t>
                            </m:r>
                            <m:r>
                              <m:rPr>
                                <m:nor/>
                              </m:rPr>
                              <a:rPr lang="pl-PL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</a:rPr>
                              <m:t> </m:t>
                            </m:r>
                          </m:num>
                          <m:den>
                            <m:r>
                              <a:rPr lang="de-DE" b="1" dirty="0">
                                <a:solidFill>
                                  <a:schemeClr val="accent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𝟐</m:t>
                            </m:r>
                          </m:den>
                        </m:f>
                        <m:r>
                          <a:rPr lang="de-DE" b="1">
                            <a:solidFill>
                              <a:schemeClr val="accent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</m:oMath>
                </a14:m>
                <a:r>
                  <a:rPr lang="de-DE" b="1" dirty="0" smtClean="0">
                    <a:solidFill>
                      <a:schemeClr val="accent1">
                        <a:lumMod val="50000"/>
                      </a:schemeClr>
                    </a:solidFill>
                  </a:rPr>
                  <a:t> </a:t>
                </a:r>
              </a:p>
              <a:p>
                <a:r>
                  <a:rPr lang="de-DE" b="1" dirty="0">
                    <a:solidFill>
                      <a:schemeClr val="accent1">
                        <a:lumMod val="50000"/>
                      </a:schemeClr>
                    </a:solidFill>
                  </a:rPr>
                  <a:t> </a:t>
                </a:r>
                <a:r>
                  <a:rPr lang="de-DE" b="1" dirty="0" smtClean="0">
                    <a:solidFill>
                      <a:schemeClr val="accent1">
                        <a:lumMod val="50000"/>
                      </a:schemeClr>
                    </a:solidFill>
                  </a:rPr>
                  <a:t>  </a:t>
                </a:r>
              </a:p>
              <a:p>
                <a:r>
                  <a:rPr lang="de-DE" b="1" dirty="0">
                    <a:solidFill>
                      <a:schemeClr val="accent1">
                        <a:lumMod val="50000"/>
                      </a:schemeClr>
                    </a:solidFill>
                  </a:rPr>
                  <a:t> </a:t>
                </a:r>
                <a:r>
                  <a:rPr lang="de-DE" b="1" dirty="0" smtClean="0">
                    <a:solidFill>
                      <a:schemeClr val="accent1">
                        <a:lumMod val="50000"/>
                      </a:schemeClr>
                    </a:solidFill>
                  </a:rPr>
                  <a:t>  = 3 * 3</a:t>
                </a:r>
                <a:endParaRPr lang="de-DE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4" name="Rechteck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38676" y="1520904"/>
                <a:ext cx="7016750" cy="4906600"/>
              </a:xfrm>
              <a:prstGeom prst="rect">
                <a:avLst/>
              </a:prstGeom>
              <a:blipFill>
                <a:blip r:embed="rId5"/>
                <a:stretch>
                  <a:fillRect l="-782" t="-621" r="-695" b="-99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2" descr="padding_strides.gif"/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807" y="2406650"/>
            <a:ext cx="3762375" cy="3629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335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769600" y="6356350"/>
            <a:ext cx="584199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22</a:t>
            </a:fld>
            <a:endParaRPr lang="LID4096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0B46CA9-781D-4D80-8081-35CD215EFBAE}"/>
              </a:ext>
            </a:extLst>
          </p:cNvPr>
          <p:cNvSpPr txBox="1"/>
          <p:nvPr/>
        </p:nvSpPr>
        <p:spPr>
          <a:xfrm>
            <a:off x="766355" y="507962"/>
            <a:ext cx="4784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Filters in CNN</a:t>
            </a:r>
            <a:endParaRPr lang="de-DE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766355" y="1408527"/>
            <a:ext cx="35987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de-DE" sz="2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 Pooling</a:t>
            </a:r>
            <a:endParaRPr lang="de-DE" sz="2000" b="1" dirty="0">
              <a:solidFill>
                <a:srgbClr val="002060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8256266" y="1858816"/>
            <a:ext cx="309753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de-DE" b="1" dirty="0" smtClean="0">
                <a:solidFill>
                  <a:srgbClr val="002060"/>
                </a:solidFill>
              </a:rPr>
              <a:t>den </a:t>
            </a:r>
            <a:r>
              <a:rPr lang="de-DE" b="1" dirty="0">
                <a:solidFill>
                  <a:srgbClr val="002060"/>
                </a:solidFill>
              </a:rPr>
              <a:t>Maximalwert aus dem Feld der Eingabedaten </a:t>
            </a:r>
            <a:r>
              <a:rPr lang="de-DE" b="1" dirty="0" smtClean="0">
                <a:solidFill>
                  <a:srgbClr val="002060"/>
                </a:solidFill>
              </a:rPr>
              <a:t>auswählen</a:t>
            </a:r>
            <a:endParaRPr lang="de-DE" b="1" dirty="0">
              <a:solidFill>
                <a:srgbClr val="002060"/>
              </a:solidFill>
            </a:endParaRPr>
          </a:p>
        </p:txBody>
      </p:sp>
      <p:pic>
        <p:nvPicPr>
          <p:cNvPr id="9" name="Grafik 8"/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66354" y="1869175"/>
            <a:ext cx="7225200" cy="44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300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769600" y="6356350"/>
            <a:ext cx="584199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23</a:t>
            </a:fld>
            <a:endParaRPr lang="LID4096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0B46CA9-781D-4D80-8081-35CD215EFBAE}"/>
              </a:ext>
            </a:extLst>
          </p:cNvPr>
          <p:cNvSpPr txBox="1"/>
          <p:nvPr/>
        </p:nvSpPr>
        <p:spPr>
          <a:xfrm>
            <a:off x="766355" y="507962"/>
            <a:ext cx="4784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Filters in CNN</a:t>
            </a:r>
            <a:endParaRPr lang="de-DE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766355" y="1408527"/>
            <a:ext cx="35987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de-DE" sz="2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Average Pooling</a:t>
            </a:r>
            <a:endParaRPr lang="de-DE" sz="2000" b="1" dirty="0">
              <a:solidFill>
                <a:srgbClr val="002060"/>
              </a:solidFill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355" y="1893600"/>
            <a:ext cx="7225205" cy="4497534"/>
          </a:xfrm>
          <a:prstGeom prst="rect">
            <a:avLst/>
          </a:prstGeom>
        </p:spPr>
      </p:pic>
      <p:sp>
        <p:nvSpPr>
          <p:cNvPr id="8" name="Rechteck 7"/>
          <p:cNvSpPr/>
          <p:nvPr/>
        </p:nvSpPr>
        <p:spPr>
          <a:xfrm>
            <a:off x="8256266" y="1858816"/>
            <a:ext cx="309753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de-DE" b="1" dirty="0">
                <a:solidFill>
                  <a:srgbClr val="002060"/>
                </a:solidFill>
              </a:rPr>
              <a:t>den Durchschnittswert aus dem Feld der Eingabedaten </a:t>
            </a:r>
            <a:r>
              <a:rPr lang="de-DE" b="1" dirty="0" smtClean="0">
                <a:solidFill>
                  <a:srgbClr val="002060"/>
                </a:solidFill>
              </a:rPr>
              <a:t>auswählen</a:t>
            </a:r>
            <a:endParaRPr lang="de-DE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345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ooling In Convolutional Neural Networ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893" y="1788436"/>
            <a:ext cx="6921082" cy="4567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769600" y="6356350"/>
            <a:ext cx="584199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24</a:t>
            </a:fld>
            <a:endParaRPr lang="LID4096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0B46CA9-781D-4D80-8081-35CD215EFBAE}"/>
              </a:ext>
            </a:extLst>
          </p:cNvPr>
          <p:cNvSpPr txBox="1"/>
          <p:nvPr/>
        </p:nvSpPr>
        <p:spPr>
          <a:xfrm>
            <a:off x="766355" y="507962"/>
            <a:ext cx="4784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Filters in CNN</a:t>
            </a:r>
            <a:endParaRPr lang="de-DE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766354" y="1408527"/>
            <a:ext cx="384374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de-DE" sz="2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 Pooling &amp; Average Pooling </a:t>
            </a:r>
            <a:endParaRPr lang="de-DE" sz="2000" b="1" dirty="0">
              <a:solidFill>
                <a:srgbClr val="002060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8256266" y="1858816"/>
            <a:ext cx="309753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de-DE" b="1" dirty="0">
                <a:solidFill>
                  <a:srgbClr val="002060"/>
                </a:solidFill>
              </a:rPr>
              <a:t>den Durchschnittswert aus dem Feld der Eingabedaten </a:t>
            </a:r>
            <a:r>
              <a:rPr lang="de-DE" b="1" dirty="0" smtClean="0">
                <a:solidFill>
                  <a:srgbClr val="002060"/>
                </a:solidFill>
              </a:rPr>
              <a:t>auswählen</a:t>
            </a:r>
            <a:endParaRPr lang="de-DE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481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bgerundetes Rechteck 4"/>
          <p:cNvSpPr/>
          <p:nvPr/>
        </p:nvSpPr>
        <p:spPr>
          <a:xfrm>
            <a:off x="952500" y="534200"/>
            <a:ext cx="10229850" cy="563078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de-DE" sz="2000" b="1" dirty="0">
                <a:solidFill>
                  <a:srgbClr val="002060"/>
                </a:solidFill>
              </a:rPr>
              <a:t>Im Vergleich dieser Faltungsstruktur mit einem standardmäßigen vollverknüpften Netz sehen wir mehrere Vorteile: </a:t>
            </a:r>
          </a:p>
          <a:p>
            <a:endParaRPr lang="de-DE" b="1" dirty="0">
              <a:solidFill>
                <a:srgbClr val="002060"/>
              </a:solidFill>
            </a:endParaRPr>
          </a:p>
          <a:p>
            <a:pPr marL="342900" indent="-342900" algn="just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de-DE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Verbindungen sind wenig zahlreich</a:t>
            </a:r>
            <a:r>
              <a:rPr lang="de-DE" b="1" dirty="0">
                <a:solidFill>
                  <a:srgbClr val="002060"/>
                </a:solidFill>
              </a:rPr>
              <a:t>, was selbst bei großen Bildern zu einer weitaus geringeren Anzahl von Gewichten </a:t>
            </a:r>
            <a:r>
              <a:rPr lang="de-DE" b="1" dirty="0" smtClean="0">
                <a:solidFill>
                  <a:srgbClr val="002060"/>
                </a:solidFill>
              </a:rPr>
              <a:t>führt.</a:t>
            </a:r>
          </a:p>
          <a:p>
            <a:pPr marL="342900" indent="-342900" algn="just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de-DE" b="1" dirty="0" smtClean="0">
                <a:solidFill>
                  <a:srgbClr val="002060"/>
                </a:solidFill>
              </a:rPr>
              <a:t>Die </a:t>
            </a:r>
            <a:r>
              <a:rPr lang="de-DE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Gewichtungswerte werden gemeinsam genutzt</a:t>
            </a:r>
            <a:r>
              <a:rPr lang="de-DE" b="1" dirty="0">
                <a:solidFill>
                  <a:srgbClr val="002060"/>
                </a:solidFill>
              </a:rPr>
              <a:t>, wodurch sich die Zahl der unabhängigen Parameter deutlich reduziert und folglich auch die erforderliche Größe der zum Training dieser Parameter benötigten </a:t>
            </a:r>
            <a:r>
              <a:rPr lang="de-DE" b="1" dirty="0" smtClean="0">
                <a:solidFill>
                  <a:srgbClr val="002060"/>
                </a:solidFill>
              </a:rPr>
              <a:t>Menge.</a:t>
            </a:r>
            <a:endParaRPr lang="de-DE" b="1" dirty="0">
              <a:solidFill>
                <a:srgbClr val="002060"/>
              </a:solidFill>
            </a:endParaRPr>
          </a:p>
          <a:p>
            <a:pPr marL="342900" indent="-342900" algn="just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de-DE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Dasselbe </a:t>
            </a:r>
            <a:r>
              <a:rPr lang="de-DE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Netz</a:t>
            </a:r>
            <a:r>
              <a:rPr lang="de-DE" b="1" dirty="0">
                <a:solidFill>
                  <a:srgbClr val="002060"/>
                </a:solidFill>
              </a:rPr>
              <a:t> kann auf Bilder unterschiedlicher Größe angewendet werden, </a:t>
            </a:r>
            <a:r>
              <a:rPr lang="de-DE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ohne dass ein erneutes Training</a:t>
            </a:r>
            <a:r>
              <a:rPr lang="de-DE" b="1" dirty="0">
                <a:solidFill>
                  <a:srgbClr val="002060"/>
                </a:solidFill>
              </a:rPr>
              <a:t> erforderlich ist</a:t>
            </a:r>
            <a:r>
              <a:rPr lang="de-DE" b="1" dirty="0" smtClean="0">
                <a:solidFill>
                  <a:srgbClr val="002060"/>
                </a:solidFill>
              </a:rPr>
              <a:t>.</a:t>
            </a:r>
          </a:p>
          <a:p>
            <a:pPr marL="342900" indent="-342900" algn="just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de-DE" b="1" dirty="0">
                <a:solidFill>
                  <a:srgbClr val="002060"/>
                </a:solidFill>
              </a:rPr>
              <a:t>Durch die Änderung der Größe des Eingangsbildes wird lediglich die Größe der Feature-</a:t>
            </a:r>
            <a:r>
              <a:rPr lang="de-DE" b="1" dirty="0" err="1">
                <a:solidFill>
                  <a:srgbClr val="002060"/>
                </a:solidFill>
              </a:rPr>
              <a:t>Map</a:t>
            </a:r>
            <a:r>
              <a:rPr lang="de-DE" b="1" dirty="0">
                <a:solidFill>
                  <a:srgbClr val="002060"/>
                </a:solidFill>
              </a:rPr>
              <a:t> geändert, </a:t>
            </a:r>
            <a:r>
              <a:rPr lang="de-DE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nicht aber die Anzahl der Gewichte</a:t>
            </a:r>
            <a:r>
              <a:rPr lang="de-DE" b="1" dirty="0">
                <a:solidFill>
                  <a:srgbClr val="002060"/>
                </a:solidFill>
              </a:rPr>
              <a:t> oder die Anzahl der unabhängigen, lernbaren Parameter im Modell.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1803834" y="759695"/>
            <a:ext cx="3773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Take Home Messages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25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072329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bgerundetes Rechteck 4"/>
          <p:cNvSpPr/>
          <p:nvPr/>
        </p:nvSpPr>
        <p:spPr>
          <a:xfrm>
            <a:off x="952500" y="534200"/>
            <a:ext cx="10229850" cy="563078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de-DE" sz="2000" b="1" dirty="0" smtClean="0">
                <a:solidFill>
                  <a:srgbClr val="002060"/>
                </a:solidFill>
              </a:rPr>
              <a:t>Filters in CNN</a:t>
            </a:r>
            <a:endParaRPr lang="de-DE" sz="2000" b="1" dirty="0">
              <a:solidFill>
                <a:srgbClr val="002060"/>
              </a:solidFill>
            </a:endParaRPr>
          </a:p>
          <a:p>
            <a:pPr algn="just"/>
            <a:endParaRPr lang="de-DE" b="1" dirty="0">
              <a:solidFill>
                <a:srgbClr val="002060"/>
              </a:solidFill>
            </a:endParaRPr>
          </a:p>
          <a:p>
            <a:pPr marL="342900" indent="-342900" algn="just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de-DE" b="1" dirty="0" smtClean="0">
                <a:solidFill>
                  <a:srgbClr val="002060"/>
                </a:solidFill>
              </a:rPr>
              <a:t>Kernel</a:t>
            </a:r>
          </a:p>
          <a:p>
            <a:pPr marL="342900" indent="-342900" algn="just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de-DE" b="1" dirty="0">
                <a:solidFill>
                  <a:srgbClr val="002060"/>
                </a:solidFill>
              </a:rPr>
              <a:t>Auffüllen (</a:t>
            </a:r>
            <a:r>
              <a:rPr lang="de-DE" b="1" dirty="0" err="1">
                <a:solidFill>
                  <a:srgbClr val="002060"/>
                </a:solidFill>
              </a:rPr>
              <a:t>Padding</a:t>
            </a:r>
            <a:r>
              <a:rPr lang="de-DE" b="1" dirty="0">
                <a:solidFill>
                  <a:srgbClr val="002060"/>
                </a:solidFill>
              </a:rPr>
              <a:t>)</a:t>
            </a:r>
          </a:p>
          <a:p>
            <a:pPr marL="342900" indent="-342900" algn="just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de-DE" b="1" dirty="0" err="1" smtClean="0">
                <a:solidFill>
                  <a:srgbClr val="002060"/>
                </a:solidFill>
              </a:rPr>
              <a:t>Schritteweite</a:t>
            </a:r>
            <a:r>
              <a:rPr lang="de-DE" b="1" dirty="0" smtClean="0">
                <a:solidFill>
                  <a:srgbClr val="002060"/>
                </a:solidFill>
              </a:rPr>
              <a:t> </a:t>
            </a:r>
            <a:r>
              <a:rPr lang="de-DE" b="1" dirty="0">
                <a:solidFill>
                  <a:srgbClr val="002060"/>
                </a:solidFill>
              </a:rPr>
              <a:t>(</a:t>
            </a:r>
            <a:r>
              <a:rPr lang="de-DE" b="1" dirty="0" err="1">
                <a:solidFill>
                  <a:srgbClr val="002060"/>
                </a:solidFill>
              </a:rPr>
              <a:t>stride</a:t>
            </a:r>
            <a:r>
              <a:rPr lang="de-DE" b="1" dirty="0">
                <a:solidFill>
                  <a:srgbClr val="002060"/>
                </a:solidFill>
              </a:rPr>
              <a:t>)</a:t>
            </a:r>
          </a:p>
          <a:p>
            <a:pPr marL="342900" indent="-342900" algn="just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de-DE" b="1" dirty="0">
                <a:solidFill>
                  <a:srgbClr val="002060"/>
                </a:solidFill>
              </a:rPr>
              <a:t>Max Pooling &amp; Average </a:t>
            </a:r>
            <a:r>
              <a:rPr lang="de-DE" b="1" dirty="0" smtClean="0">
                <a:solidFill>
                  <a:srgbClr val="002060"/>
                </a:solidFill>
              </a:rPr>
              <a:t>Pooling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1803834" y="759695"/>
            <a:ext cx="3773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Take Home Messages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26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213570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27</a:t>
            </a:fld>
            <a:endParaRPr lang="LID4096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94566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Nächste Schritte: 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C0B048DE-6086-4D5A-BF08-2A0C94B778B4}"/>
              </a:ext>
            </a:extLst>
          </p:cNvPr>
          <p:cNvSpPr txBox="1"/>
          <p:nvPr/>
        </p:nvSpPr>
        <p:spPr>
          <a:xfrm>
            <a:off x="3378756" y="1137187"/>
            <a:ext cx="565785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 b="1" dirty="0" err="1">
                <a:solidFill>
                  <a:schemeClr val="accent1">
                    <a:lumMod val="75000"/>
                  </a:schemeClr>
                </a:solidFill>
              </a:rPr>
              <a:t>Convolutional</a:t>
            </a:r>
            <a:r>
              <a:rPr lang="de-DE" sz="2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de-DE" sz="2800" b="1" dirty="0" err="1">
                <a:solidFill>
                  <a:schemeClr val="accent1">
                    <a:lumMod val="75000"/>
                  </a:schemeClr>
                </a:solidFill>
              </a:rPr>
              <a:t>Neural</a:t>
            </a:r>
            <a:r>
              <a:rPr lang="de-DE" sz="2800" b="1" dirty="0">
                <a:solidFill>
                  <a:schemeClr val="accent1">
                    <a:lumMod val="75000"/>
                  </a:schemeClr>
                </a:solidFill>
              </a:rPr>
              <a:t> Network (</a:t>
            </a:r>
            <a:r>
              <a:rPr lang="de-DE" sz="28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CNN</a:t>
            </a:r>
            <a:r>
              <a:rPr lang="de-DE" sz="28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 algn="ctr"/>
            <a:r>
              <a:rPr lang="de-DE" sz="28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Aktivierungsfunktionen…</a:t>
            </a:r>
            <a:endParaRPr lang="de-DE" sz="28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0" name="Picture 2" descr="Introduction to Different Activation Functions for Deep Learning | by  Shruti Jadon | Medium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92"/>
          <a:stretch/>
        </p:blipFill>
        <p:spPr bwMode="auto">
          <a:xfrm>
            <a:off x="1903558" y="2574189"/>
            <a:ext cx="8608246" cy="3737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241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3</a:t>
            </a:fld>
            <a:endParaRPr lang="LID4096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767F91F-32F9-4652-8388-69255E7A6A3D}"/>
              </a:ext>
            </a:extLst>
          </p:cNvPr>
          <p:cNvSpPr txBox="1"/>
          <p:nvPr/>
        </p:nvSpPr>
        <p:spPr>
          <a:xfrm>
            <a:off x="766355" y="507962"/>
            <a:ext cx="3773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Perzeptron</a:t>
            </a:r>
            <a:endParaRPr lang="de-DE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B3B3CFF-352F-4BCE-8699-629F65BFDA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8876" y="1866943"/>
            <a:ext cx="7392050" cy="3048000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C8B81401-1AFF-4385-A170-6865C96DA84F}"/>
              </a:ext>
            </a:extLst>
          </p:cNvPr>
          <p:cNvSpPr txBox="1"/>
          <p:nvPr/>
        </p:nvSpPr>
        <p:spPr>
          <a:xfrm>
            <a:off x="1609237" y="4473665"/>
            <a:ext cx="13361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02060"/>
                </a:solidFill>
                <a:hlinkClick r:id="rId6"/>
              </a:rPr>
              <a:t>Logikgatter</a:t>
            </a:r>
            <a:endParaRPr lang="de-DE" b="1" dirty="0">
              <a:solidFill>
                <a:srgbClr val="002060"/>
              </a:solidFill>
            </a:endParaRPr>
          </a:p>
        </p:txBody>
      </p: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CDFE326D-A02B-47A5-AFF7-AE7086F90E2A}"/>
              </a:ext>
            </a:extLst>
          </p:cNvPr>
          <p:cNvGrpSpPr/>
          <p:nvPr/>
        </p:nvGrpSpPr>
        <p:grpSpPr>
          <a:xfrm>
            <a:off x="474714" y="2068947"/>
            <a:ext cx="3894162" cy="2404718"/>
            <a:chOff x="3360496" y="2018315"/>
            <a:chExt cx="4551402" cy="2810575"/>
          </a:xfrm>
        </p:grpSpPr>
        <p:pic>
          <p:nvPicPr>
            <p:cNvPr id="16" name="Grafik 15">
              <a:extLst>
                <a:ext uri="{FF2B5EF4-FFF2-40B4-BE49-F238E27FC236}">
                  <a16:creationId xmlns:a16="http://schemas.microsoft.com/office/drawing/2014/main" id="{51CEAD72-ED41-4357-A9AF-D074443EF64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360496" y="2297972"/>
              <a:ext cx="4213675" cy="2530918"/>
            </a:xfrm>
            <a:prstGeom prst="rect">
              <a:avLst/>
            </a:prstGeom>
          </p:spPr>
        </p:pic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A3784410-6747-44CA-A77A-B4B9B1E9BAFB}"/>
                </a:ext>
              </a:extLst>
            </p:cNvPr>
            <p:cNvSpPr txBox="1"/>
            <p:nvPr/>
          </p:nvSpPr>
          <p:spPr>
            <a:xfrm>
              <a:off x="3578736" y="2018315"/>
              <a:ext cx="433316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rgbClr val="002060"/>
                  </a:solidFill>
                </a:rPr>
                <a:t>AND, OR &amp; XOR-Operationen</a:t>
              </a:r>
              <a:endParaRPr lang="en-GB" sz="2000" dirty="0">
                <a:solidFill>
                  <a:srgbClr val="00206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5176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4</a:t>
            </a:fld>
            <a:endParaRPr lang="LID4096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C53882DA-0754-4F0A-80CA-2E407F0F32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343" y="1465820"/>
            <a:ext cx="9059257" cy="3765012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C0B048DE-6086-4D5A-BF08-2A0C94B778B4}"/>
              </a:ext>
            </a:extLst>
          </p:cNvPr>
          <p:cNvSpPr txBox="1"/>
          <p:nvPr/>
        </p:nvSpPr>
        <p:spPr>
          <a:xfrm>
            <a:off x="3157046" y="5293175"/>
            <a:ext cx="56578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faltendes </a:t>
            </a:r>
            <a:r>
              <a:rPr lang="de-DE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neuronales </a:t>
            </a:r>
            <a:r>
              <a:rPr lang="de-DE" sz="2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Netzwerk</a:t>
            </a:r>
            <a:endParaRPr lang="de-DE" sz="2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0A7BEB3-62B6-4AFC-A010-D1E204084940}"/>
              </a:ext>
            </a:extLst>
          </p:cNvPr>
          <p:cNvSpPr txBox="1"/>
          <p:nvPr/>
        </p:nvSpPr>
        <p:spPr>
          <a:xfrm>
            <a:off x="9299186" y="5958339"/>
            <a:ext cx="121641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i="1" dirty="0" err="1" smtClean="0">
                <a:solidFill>
                  <a:srgbClr val="002060"/>
                </a:solidFill>
              </a:rPr>
              <a:t>Rumelhart</a:t>
            </a:r>
            <a:r>
              <a:rPr lang="de-DE" sz="1200" i="1" dirty="0" smtClean="0">
                <a:solidFill>
                  <a:srgbClr val="002060"/>
                </a:solidFill>
              </a:rPr>
              <a:t>, 1986</a:t>
            </a:r>
            <a:endParaRPr lang="de-DE" sz="1200" i="1" dirty="0">
              <a:solidFill>
                <a:srgbClr val="002060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6" y="507962"/>
            <a:ext cx="54035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Convolutional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Neural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Network</a:t>
            </a:r>
            <a:endParaRPr lang="de-DE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11941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5</a:t>
            </a:fld>
            <a:endParaRPr lang="LID4096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0B46CA9-781D-4D80-8081-35CD215EFBAE}"/>
              </a:ext>
            </a:extLst>
          </p:cNvPr>
          <p:cNvSpPr txBox="1"/>
          <p:nvPr/>
        </p:nvSpPr>
        <p:spPr>
          <a:xfrm>
            <a:off x="766355" y="507962"/>
            <a:ext cx="85346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Fully Connected Layer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vs. Convolutional Layer</a:t>
            </a:r>
            <a:endParaRPr lang="de-DE" sz="3200" dirty="0">
              <a:solidFill>
                <a:schemeClr val="bg1">
                  <a:lumMod val="6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2" descr="Illustration representing the fully connected layer's input multiplied by the weights matrix to receive the output vector. 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29" t="11832" r="10895" b="9465"/>
          <a:stretch/>
        </p:blipFill>
        <p:spPr bwMode="auto">
          <a:xfrm>
            <a:off x="288025" y="1562428"/>
            <a:ext cx="7257474" cy="3908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hteck 7"/>
          <p:cNvSpPr/>
          <p:nvPr/>
        </p:nvSpPr>
        <p:spPr>
          <a:xfrm>
            <a:off x="543408" y="5871382"/>
            <a:ext cx="59050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de-DE" b="1" dirty="0">
                <a:solidFill>
                  <a:srgbClr val="002060"/>
                </a:solidFill>
              </a:rPr>
              <a:t>die Eingabe der vollverknüpften Schicht, multipliziert mit der Gewichtungsmatrix, um den Ausgabevektor zu erhalten. </a:t>
            </a:r>
          </a:p>
        </p:txBody>
      </p:sp>
      <p:pic>
        <p:nvPicPr>
          <p:cNvPr id="9" name="Picture 2" descr="Illustration of a fully connected layer.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07" t="1697" r="28139" b="4074"/>
          <a:stretch/>
        </p:blipFill>
        <p:spPr bwMode="auto">
          <a:xfrm>
            <a:off x="8350662" y="1197555"/>
            <a:ext cx="2748726" cy="4638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hteck 10"/>
          <p:cNvSpPr/>
          <p:nvPr/>
        </p:nvSpPr>
        <p:spPr>
          <a:xfrm>
            <a:off x="8096250" y="5818214"/>
            <a:ext cx="35242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dirty="0" err="1">
                <a:solidFill>
                  <a:srgbClr val="002060"/>
                </a:solidFill>
              </a:rPr>
              <a:t>eine</a:t>
            </a:r>
            <a:r>
              <a:rPr lang="en-US" b="1" dirty="0">
                <a:solidFill>
                  <a:srgbClr val="002060"/>
                </a:solidFill>
              </a:rPr>
              <a:t> </a:t>
            </a:r>
            <a:r>
              <a:rPr lang="en-US" b="1" dirty="0" err="1">
                <a:solidFill>
                  <a:srgbClr val="002060"/>
                </a:solidFill>
              </a:rPr>
              <a:t>vollständig</a:t>
            </a:r>
            <a:r>
              <a:rPr lang="en-US" b="1" dirty="0">
                <a:solidFill>
                  <a:srgbClr val="002060"/>
                </a:solidFill>
              </a:rPr>
              <a:t> </a:t>
            </a:r>
            <a:r>
              <a:rPr lang="en-US" b="1" dirty="0" err="1">
                <a:solidFill>
                  <a:srgbClr val="002060"/>
                </a:solidFill>
              </a:rPr>
              <a:t>verknüpfte</a:t>
            </a:r>
            <a:r>
              <a:rPr lang="en-US" b="1" dirty="0">
                <a:solidFill>
                  <a:srgbClr val="002060"/>
                </a:solidFill>
              </a:rPr>
              <a:t> </a:t>
            </a:r>
            <a:r>
              <a:rPr lang="en-US" b="1" dirty="0" err="1" smtClean="0">
                <a:solidFill>
                  <a:srgbClr val="002060"/>
                </a:solidFill>
              </a:rPr>
              <a:t>Schicht</a:t>
            </a:r>
            <a:r>
              <a:rPr lang="en-US" b="1" dirty="0" smtClean="0">
                <a:solidFill>
                  <a:srgbClr val="002060"/>
                </a:solidFill>
              </a:rPr>
              <a:t> (a </a:t>
            </a:r>
            <a:r>
              <a:rPr lang="en-US" b="1" dirty="0">
                <a:solidFill>
                  <a:srgbClr val="002060"/>
                </a:solidFill>
              </a:rPr>
              <a:t>fully connected </a:t>
            </a:r>
            <a:r>
              <a:rPr lang="en-US" b="1" dirty="0" smtClean="0">
                <a:solidFill>
                  <a:srgbClr val="002060"/>
                </a:solidFill>
              </a:rPr>
              <a:t>layer)</a:t>
            </a:r>
            <a:endParaRPr lang="de-DE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0173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6</a:t>
            </a:fld>
            <a:endParaRPr lang="LID4096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0B46CA9-781D-4D80-8081-35CD215EFBAE}"/>
              </a:ext>
            </a:extLst>
          </p:cNvPr>
          <p:cNvSpPr txBox="1"/>
          <p:nvPr/>
        </p:nvSpPr>
        <p:spPr>
          <a:xfrm>
            <a:off x="766355" y="507962"/>
            <a:ext cx="85346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Fully Connected Layer vs. </a:t>
            </a:r>
            <a:r>
              <a:rPr lang="en-US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Convolutional Layer</a:t>
            </a:r>
            <a:endParaRPr lang="de-DE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6" name="Grafik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5108" y="1128056"/>
            <a:ext cx="2865474" cy="4645963"/>
          </a:xfrm>
          <a:prstGeom prst="rect">
            <a:avLst/>
          </a:prstGeom>
        </p:spPr>
      </p:pic>
      <p:sp>
        <p:nvSpPr>
          <p:cNvPr id="17" name="Rechteck 16"/>
          <p:cNvSpPr/>
          <p:nvPr/>
        </p:nvSpPr>
        <p:spPr>
          <a:xfrm>
            <a:off x="7757623" y="5710019"/>
            <a:ext cx="37962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de-DE" b="1" dirty="0">
                <a:solidFill>
                  <a:srgbClr val="002060"/>
                </a:solidFill>
              </a:rPr>
              <a:t>Die Art und Weise, wie die Knoten in einer Faltungsschicht verbunden </a:t>
            </a:r>
            <a:r>
              <a:rPr lang="de-DE" b="1" dirty="0" smtClean="0">
                <a:solidFill>
                  <a:srgbClr val="002060"/>
                </a:solidFill>
              </a:rPr>
              <a:t>sind.</a:t>
            </a:r>
            <a:endParaRPr lang="de-DE" b="1" dirty="0">
              <a:solidFill>
                <a:srgbClr val="002060"/>
              </a:solidFill>
            </a:endParaRPr>
          </a:p>
        </p:txBody>
      </p:sp>
      <p:grpSp>
        <p:nvGrpSpPr>
          <p:cNvPr id="18" name="Gruppieren 17"/>
          <p:cNvGrpSpPr/>
          <p:nvPr/>
        </p:nvGrpSpPr>
        <p:grpSpPr>
          <a:xfrm>
            <a:off x="1035678" y="4132656"/>
            <a:ext cx="5342345" cy="2367592"/>
            <a:chOff x="1169028" y="4208607"/>
            <a:chExt cx="5342345" cy="2367592"/>
          </a:xfrm>
        </p:grpSpPr>
        <p:pic>
          <p:nvPicPr>
            <p:cNvPr id="19" name="Grafik 1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69028" y="4208607"/>
              <a:ext cx="5342345" cy="2053019"/>
            </a:xfrm>
            <a:prstGeom prst="rect">
              <a:avLst/>
            </a:prstGeom>
          </p:spPr>
        </p:pic>
        <p:sp>
          <p:nvSpPr>
            <p:cNvPr id="20" name="Textfeld 19"/>
            <p:cNvSpPr txBox="1"/>
            <p:nvPr/>
          </p:nvSpPr>
          <p:spPr>
            <a:xfrm>
              <a:off x="1594228" y="5928426"/>
              <a:ext cx="577472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de-DE" b="1" dirty="0" smtClean="0">
                  <a:solidFill>
                    <a:srgbClr val="002060"/>
                  </a:solidFill>
                </a:rPr>
                <a:t>Input</a:t>
              </a:r>
              <a:endParaRPr lang="de-DE" b="1" dirty="0">
                <a:solidFill>
                  <a:srgbClr val="002060"/>
                </a:solidFill>
              </a:endParaRPr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3143628" y="5948233"/>
              <a:ext cx="628272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de-DE" b="1" dirty="0" smtClean="0">
                  <a:solidFill>
                    <a:srgbClr val="002060"/>
                  </a:solidFill>
                </a:rPr>
                <a:t>Kernel</a:t>
              </a:r>
              <a:endParaRPr lang="de-DE" b="1" dirty="0">
                <a:solidFill>
                  <a:srgbClr val="002060"/>
                </a:solidFill>
              </a:endParaRPr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5188328" y="6299200"/>
              <a:ext cx="844172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de-DE" b="1" dirty="0" smtClean="0">
                  <a:solidFill>
                    <a:srgbClr val="002060"/>
                  </a:solidFill>
                </a:rPr>
                <a:t>Output</a:t>
              </a:r>
              <a:endParaRPr lang="de-DE" b="1" dirty="0">
                <a:solidFill>
                  <a:srgbClr val="002060"/>
                </a:solidFill>
              </a:endParaRPr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766355" y="1400120"/>
            <a:ext cx="5510620" cy="2187028"/>
            <a:chOff x="766355" y="1400120"/>
            <a:chExt cx="5510620" cy="2187028"/>
          </a:xfrm>
        </p:grpSpPr>
        <p:pic>
          <p:nvPicPr>
            <p:cNvPr id="12" name="Picture 2" descr="Illustration for how a convolutional layer operates. "/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79" t="16511" r="9803" b="14109"/>
            <a:stretch/>
          </p:blipFill>
          <p:spPr bwMode="auto">
            <a:xfrm>
              <a:off x="766355" y="1400120"/>
              <a:ext cx="5510620" cy="21870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Textfeld 22"/>
            <p:cNvSpPr txBox="1"/>
            <p:nvPr/>
          </p:nvSpPr>
          <p:spPr>
            <a:xfrm>
              <a:off x="2028825" y="3035373"/>
              <a:ext cx="577472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de-DE" b="1" dirty="0" smtClean="0">
                  <a:solidFill>
                    <a:srgbClr val="002060"/>
                  </a:solidFill>
                </a:rPr>
                <a:t>Input</a:t>
              </a:r>
              <a:endParaRPr lang="de-DE" b="1" dirty="0">
                <a:solidFill>
                  <a:srgbClr val="002060"/>
                </a:solidFill>
              </a:endParaRPr>
            </a:p>
          </p:txBody>
        </p:sp>
        <p:sp>
          <p:nvSpPr>
            <p:cNvPr id="24" name="Textfeld 23"/>
            <p:cNvSpPr txBox="1"/>
            <p:nvPr/>
          </p:nvSpPr>
          <p:spPr>
            <a:xfrm>
              <a:off x="3609975" y="3042846"/>
              <a:ext cx="628272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de-DE" b="1" dirty="0" smtClean="0">
                  <a:solidFill>
                    <a:srgbClr val="002060"/>
                  </a:solidFill>
                </a:rPr>
                <a:t>Kernel</a:t>
              </a:r>
              <a:endParaRPr lang="de-DE" b="1" dirty="0">
                <a:solidFill>
                  <a:srgbClr val="002060"/>
                </a:solidFill>
              </a:endParaRPr>
            </a:p>
          </p:txBody>
        </p:sp>
        <p:sp>
          <p:nvSpPr>
            <p:cNvPr id="25" name="Textfeld 24"/>
            <p:cNvSpPr txBox="1"/>
            <p:nvPr/>
          </p:nvSpPr>
          <p:spPr>
            <a:xfrm>
              <a:off x="5271160" y="3042846"/>
              <a:ext cx="844172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de-DE" b="1" dirty="0" smtClean="0">
                  <a:solidFill>
                    <a:srgbClr val="002060"/>
                  </a:solidFill>
                </a:rPr>
                <a:t>Output</a:t>
              </a:r>
              <a:endParaRPr lang="de-DE" b="1" dirty="0">
                <a:solidFill>
                  <a:srgbClr val="002060"/>
                </a:solidFill>
              </a:endParaRPr>
            </a:p>
          </p:txBody>
        </p:sp>
      </p:grpSp>
      <p:sp>
        <p:nvSpPr>
          <p:cNvPr id="26" name="Rechteck 25"/>
          <p:cNvSpPr/>
          <p:nvPr/>
        </p:nvSpPr>
        <p:spPr>
          <a:xfrm>
            <a:off x="1509578" y="3587148"/>
            <a:ext cx="311976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002060"/>
                </a:solidFill>
              </a:rPr>
              <a:t>A = 1 * I + 2 * II + 4 * III + 5 * IV</a:t>
            </a:r>
          </a:p>
          <a:p>
            <a:r>
              <a:rPr lang="en-US" b="1" dirty="0" err="1" smtClean="0">
                <a:solidFill>
                  <a:srgbClr val="002060"/>
                </a:solidFill>
              </a:rPr>
              <a:t>Verfahren</a:t>
            </a:r>
            <a:r>
              <a:rPr lang="en-US" b="1" dirty="0" smtClean="0">
                <a:solidFill>
                  <a:srgbClr val="002060"/>
                </a:solidFill>
              </a:rPr>
              <a:t> </a:t>
            </a:r>
            <a:r>
              <a:rPr lang="en-US" b="1" dirty="0">
                <a:solidFill>
                  <a:srgbClr val="002060"/>
                </a:solidFill>
              </a:rPr>
              <a:t>der </a:t>
            </a:r>
            <a:r>
              <a:rPr lang="en-US" b="1" dirty="0" err="1">
                <a:solidFill>
                  <a:srgbClr val="002060"/>
                </a:solidFill>
              </a:rPr>
              <a:t>Faltungsschicht</a:t>
            </a:r>
            <a:endParaRPr lang="de-DE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8691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7</a:t>
            </a:fld>
            <a:endParaRPr lang="LID4096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0B46CA9-781D-4D80-8081-35CD215EFBAE}"/>
              </a:ext>
            </a:extLst>
          </p:cNvPr>
          <p:cNvSpPr txBox="1"/>
          <p:nvPr/>
        </p:nvSpPr>
        <p:spPr>
          <a:xfrm>
            <a:off x="766355" y="507962"/>
            <a:ext cx="85346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Fully Connected Layer vs. </a:t>
            </a:r>
            <a:r>
              <a:rPr lang="en-US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Convolutional Layer</a:t>
            </a:r>
            <a:endParaRPr lang="de-DE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8579" y="4328936"/>
            <a:ext cx="4794510" cy="1622078"/>
          </a:xfrm>
          <a:prstGeom prst="rect">
            <a:avLst/>
          </a:prstGeom>
        </p:spPr>
      </p:pic>
      <p:sp>
        <p:nvSpPr>
          <p:cNvPr id="15" name="Rechteck 14"/>
          <p:cNvSpPr/>
          <p:nvPr/>
        </p:nvSpPr>
        <p:spPr>
          <a:xfrm>
            <a:off x="1509578" y="5766348"/>
            <a:ext cx="27180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002060"/>
                </a:solidFill>
              </a:rPr>
              <a:t>Vektorform</a:t>
            </a:r>
            <a:r>
              <a:rPr lang="en-US" b="1" dirty="0">
                <a:solidFill>
                  <a:srgbClr val="002060"/>
                </a:solidFill>
              </a:rPr>
              <a:t> </a:t>
            </a:r>
            <a:r>
              <a:rPr lang="en-US" b="1" dirty="0" err="1">
                <a:solidFill>
                  <a:srgbClr val="002060"/>
                </a:solidFill>
              </a:rPr>
              <a:t>für</a:t>
            </a:r>
            <a:r>
              <a:rPr lang="en-US" b="1" dirty="0">
                <a:solidFill>
                  <a:srgbClr val="002060"/>
                </a:solidFill>
              </a:rPr>
              <a:t> die </a:t>
            </a:r>
            <a:r>
              <a:rPr lang="en-US" b="1" dirty="0" err="1">
                <a:solidFill>
                  <a:srgbClr val="002060"/>
                </a:solidFill>
              </a:rPr>
              <a:t>Faltung</a:t>
            </a:r>
            <a:endParaRPr lang="de-DE" b="1" dirty="0">
              <a:solidFill>
                <a:srgbClr val="002060"/>
              </a:solidFill>
            </a:endParaRPr>
          </a:p>
        </p:txBody>
      </p:sp>
      <p:pic>
        <p:nvPicPr>
          <p:cNvPr id="16" name="Grafik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55108" y="1128056"/>
            <a:ext cx="2865474" cy="4645963"/>
          </a:xfrm>
          <a:prstGeom prst="rect">
            <a:avLst/>
          </a:prstGeom>
        </p:spPr>
      </p:pic>
      <p:sp>
        <p:nvSpPr>
          <p:cNvPr id="17" name="Rechteck 16"/>
          <p:cNvSpPr/>
          <p:nvPr/>
        </p:nvSpPr>
        <p:spPr>
          <a:xfrm>
            <a:off x="7757623" y="5710019"/>
            <a:ext cx="37962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de-DE" b="1" dirty="0">
                <a:solidFill>
                  <a:srgbClr val="002060"/>
                </a:solidFill>
              </a:rPr>
              <a:t>Die Art und Weise, wie die Knoten in einer Faltungsschicht verbunden </a:t>
            </a:r>
            <a:r>
              <a:rPr lang="de-DE" b="1" dirty="0" smtClean="0">
                <a:solidFill>
                  <a:srgbClr val="002060"/>
                </a:solidFill>
              </a:rPr>
              <a:t>sind.</a:t>
            </a:r>
            <a:endParaRPr lang="de-DE" b="1" dirty="0">
              <a:solidFill>
                <a:srgbClr val="002060"/>
              </a:solidFill>
            </a:endParaRPr>
          </a:p>
        </p:txBody>
      </p:sp>
      <p:sp>
        <p:nvSpPr>
          <p:cNvPr id="13" name="Rechteck 12"/>
          <p:cNvSpPr/>
          <p:nvPr/>
        </p:nvSpPr>
        <p:spPr>
          <a:xfrm>
            <a:off x="1509578" y="3587148"/>
            <a:ext cx="311976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002060"/>
                </a:solidFill>
              </a:rPr>
              <a:t>A = 1 * I + 2 * II + 4 * III + 5 * IV</a:t>
            </a:r>
          </a:p>
          <a:p>
            <a:r>
              <a:rPr lang="en-US" b="1" dirty="0" err="1" smtClean="0">
                <a:solidFill>
                  <a:srgbClr val="002060"/>
                </a:solidFill>
              </a:rPr>
              <a:t>Verfahren</a:t>
            </a:r>
            <a:r>
              <a:rPr lang="en-US" b="1" dirty="0" smtClean="0">
                <a:solidFill>
                  <a:srgbClr val="002060"/>
                </a:solidFill>
              </a:rPr>
              <a:t> </a:t>
            </a:r>
            <a:r>
              <a:rPr lang="en-US" b="1" dirty="0">
                <a:solidFill>
                  <a:srgbClr val="002060"/>
                </a:solidFill>
              </a:rPr>
              <a:t>der </a:t>
            </a:r>
            <a:r>
              <a:rPr lang="en-US" b="1" dirty="0" err="1">
                <a:solidFill>
                  <a:srgbClr val="002060"/>
                </a:solidFill>
              </a:rPr>
              <a:t>Faltungsschicht</a:t>
            </a:r>
            <a:endParaRPr lang="de-DE" b="1" dirty="0">
              <a:solidFill>
                <a:srgbClr val="002060"/>
              </a:solidFill>
            </a:endParaRPr>
          </a:p>
        </p:txBody>
      </p:sp>
      <p:grpSp>
        <p:nvGrpSpPr>
          <p:cNvPr id="18" name="Gruppieren 17"/>
          <p:cNvGrpSpPr/>
          <p:nvPr/>
        </p:nvGrpSpPr>
        <p:grpSpPr>
          <a:xfrm>
            <a:off x="766355" y="1400120"/>
            <a:ext cx="5510620" cy="2187028"/>
            <a:chOff x="766355" y="1400120"/>
            <a:chExt cx="5510620" cy="2187028"/>
          </a:xfrm>
        </p:grpSpPr>
        <p:pic>
          <p:nvPicPr>
            <p:cNvPr id="19" name="Picture 2" descr="Illustration for how a convolutional layer operates. "/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79" t="16511" r="9803" b="14109"/>
            <a:stretch/>
          </p:blipFill>
          <p:spPr bwMode="auto">
            <a:xfrm>
              <a:off x="766355" y="1400120"/>
              <a:ext cx="5510620" cy="21870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Textfeld 19"/>
            <p:cNvSpPr txBox="1"/>
            <p:nvPr/>
          </p:nvSpPr>
          <p:spPr>
            <a:xfrm>
              <a:off x="2028825" y="3035373"/>
              <a:ext cx="577472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de-DE" b="1" dirty="0" smtClean="0">
                  <a:solidFill>
                    <a:srgbClr val="002060"/>
                  </a:solidFill>
                </a:rPr>
                <a:t>Input</a:t>
              </a:r>
              <a:endParaRPr lang="de-DE" b="1" dirty="0">
                <a:solidFill>
                  <a:srgbClr val="002060"/>
                </a:solidFill>
              </a:endParaRPr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3609975" y="3042846"/>
              <a:ext cx="628272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de-DE" b="1" dirty="0" smtClean="0">
                  <a:solidFill>
                    <a:srgbClr val="002060"/>
                  </a:solidFill>
                </a:rPr>
                <a:t>Kernel</a:t>
              </a:r>
              <a:endParaRPr lang="de-DE" b="1" dirty="0">
                <a:solidFill>
                  <a:srgbClr val="002060"/>
                </a:solidFill>
              </a:endParaRPr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5271160" y="3042846"/>
              <a:ext cx="844172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de-DE" b="1" dirty="0" smtClean="0">
                  <a:solidFill>
                    <a:srgbClr val="002060"/>
                  </a:solidFill>
                </a:rPr>
                <a:t>Output</a:t>
              </a:r>
              <a:endParaRPr lang="de-DE" b="1" dirty="0">
                <a:solidFill>
                  <a:srgbClr val="00206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3892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8</a:t>
            </a:fld>
            <a:endParaRPr lang="LID4096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0B46CA9-781D-4D80-8081-35CD215EFBAE}"/>
              </a:ext>
            </a:extLst>
          </p:cNvPr>
          <p:cNvSpPr txBox="1"/>
          <p:nvPr/>
        </p:nvSpPr>
        <p:spPr>
          <a:xfrm>
            <a:off x="766355" y="507962"/>
            <a:ext cx="4784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Luftbilder</a:t>
            </a:r>
            <a:endParaRPr lang="de-DE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80167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9</a:t>
            </a:fld>
            <a:endParaRPr lang="LID4096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731" y="539970"/>
            <a:ext cx="10208043" cy="5724692"/>
          </a:xfrm>
          <a:prstGeom prst="rect">
            <a:avLst/>
          </a:prstGeom>
        </p:spPr>
      </p:pic>
      <p:sp>
        <p:nvSpPr>
          <p:cNvPr id="2" name="Rechteck 1"/>
          <p:cNvSpPr/>
          <p:nvPr/>
        </p:nvSpPr>
        <p:spPr>
          <a:xfrm>
            <a:off x="9717647" y="6172007"/>
            <a:ext cx="131619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 err="1" smtClean="0">
                <a:solidFill>
                  <a:srgbClr val="002060"/>
                </a:solidFill>
              </a:rPr>
              <a:t>Bostelmann</a:t>
            </a:r>
            <a:r>
              <a:rPr lang="de-DE" sz="1200" dirty="0" smtClean="0">
                <a:solidFill>
                  <a:srgbClr val="002060"/>
                </a:solidFill>
              </a:rPr>
              <a:t>, 2024</a:t>
            </a:r>
            <a:endParaRPr lang="de-DE" sz="1200" dirty="0">
              <a:solidFill>
                <a:srgbClr val="002060"/>
              </a:solidFill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5927" y="3712564"/>
            <a:ext cx="4419983" cy="1966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507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1559</Words>
  <Application>Microsoft Office PowerPoint</Application>
  <PresentationFormat>Breitbild</PresentationFormat>
  <Paragraphs>279</Paragraphs>
  <Slides>27</Slides>
  <Notes>24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37" baseType="lpstr">
      <vt:lpstr>SimSun</vt:lpstr>
      <vt:lpstr>Arial</vt:lpstr>
      <vt:lpstr>Calibri</vt:lpstr>
      <vt:lpstr>Calibri Light</vt:lpstr>
      <vt:lpstr>Cambria Math</vt:lpstr>
      <vt:lpstr>等线</vt:lpstr>
      <vt:lpstr>Symbol</vt:lpstr>
      <vt:lpstr>Times New Roman</vt:lpstr>
      <vt:lpstr>Wingdings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lingquan zhao</dc:creator>
  <cp:lastModifiedBy>Zhao, Lingquan</cp:lastModifiedBy>
  <cp:revision>1003</cp:revision>
  <cp:lastPrinted>2024-01-22T13:41:02Z</cp:lastPrinted>
  <dcterms:created xsi:type="dcterms:W3CDTF">2023-10-23T19:24:11Z</dcterms:created>
  <dcterms:modified xsi:type="dcterms:W3CDTF">2024-04-10T09:57:05Z</dcterms:modified>
</cp:coreProperties>
</file>

<file path=docProps/thumbnail.jpeg>
</file>